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4" r:id="rId1"/>
  </p:sldMasterIdLst>
  <p:sldIdLst>
    <p:sldId id="294" r:id="rId2"/>
    <p:sldId id="293" r:id="rId3"/>
    <p:sldId id="256" r:id="rId4"/>
    <p:sldId id="257" r:id="rId5"/>
    <p:sldId id="265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300" r:id="rId14"/>
    <p:sldId id="301" r:id="rId15"/>
    <p:sldId id="268" r:id="rId16"/>
    <p:sldId id="267" r:id="rId17"/>
    <p:sldId id="295" r:id="rId18"/>
    <p:sldId id="303" r:id="rId19"/>
    <p:sldId id="305" r:id="rId20"/>
    <p:sldId id="304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292" r:id="rId29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2DF905E9-6B4B-4BFB-AD7E-043531B029D3}">
          <p14:sldIdLst>
            <p14:sldId id="294"/>
            <p14:sldId id="293"/>
            <p14:sldId id="256"/>
            <p14:sldId id="257"/>
            <p14:sldId id="265"/>
            <p14:sldId id="258"/>
            <p14:sldId id="259"/>
            <p14:sldId id="260"/>
            <p14:sldId id="261"/>
            <p14:sldId id="262"/>
            <p14:sldId id="264"/>
            <p14:sldId id="263"/>
            <p14:sldId id="300"/>
            <p14:sldId id="301"/>
            <p14:sldId id="268"/>
            <p14:sldId id="267"/>
            <p14:sldId id="295"/>
            <p14:sldId id="303"/>
            <p14:sldId id="305"/>
            <p14:sldId id="304"/>
            <p14:sldId id="307"/>
            <p14:sldId id="308"/>
            <p14:sldId id="309"/>
            <p14:sldId id="310"/>
            <p14:sldId id="311"/>
            <p14:sldId id="312"/>
            <p14:sldId id="313"/>
            <p14:sldId id="292"/>
          </p14:sldIdLst>
        </p14:section>
        <p14:section name="(ส่วนที่ไม่มีชื่อ)" id="{0AB124F6-47AA-454C-AB43-7B99C24D98A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A9E721-7B0F-418C-92FD-BFCCA6A26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D37F1D1-3886-4F94-971C-BBF298017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F5BFC06-4E36-461C-9595-9BDFA2F2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7/10/2024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BA2EC50-6FA3-49CE-BFE6-0A4E436A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128DEDC-F2DF-437D-A881-47EDF070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2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AD0D02-33D0-48FE-9092-72A966D65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FBC80C6-654B-487E-B69F-99DCE5DB2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2526653-5462-46E1-B114-B9D75D67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0BF673-1472-4CEA-A460-E87B1B172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C819608-90E1-424A-BEC3-B655CD00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5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3126752B-A3FB-4D2A-9106-121792ADA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77A519C-6AAA-4FA7-B995-B9630CB07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B4031A5-569B-447B-A2FF-8ADA5509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AB0E315-E643-4292-B58B-38F40AD2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3A03576-08EC-4F50-92FC-BC6861EC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41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257">
            <a:extLst>
              <a:ext uri="{FF2B5EF4-FFF2-40B4-BE49-F238E27FC236}">
                <a16:creationId xmlns:a16="http://schemas.microsoft.com/office/drawing/2014/main" id="{806AADA4-C861-4940-8924-E3AF83BAEA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12472" y="4825445"/>
            <a:ext cx="4367056" cy="29463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67" b="1" spc="400" baseline="0">
                <a:solidFill>
                  <a:schemeClr val="tx1"/>
                </a:solidFill>
                <a:latin typeface="+mj-lt"/>
                <a:cs typeface="+mj-cs"/>
              </a:defRPr>
            </a:lvl1pPr>
          </a:lstStyle>
          <a:p>
            <a:pPr lvl="0"/>
            <a:r>
              <a:rPr lang="en-US" dirty="0"/>
              <a:t>POWERPOINTHUB.COM</a:t>
            </a:r>
          </a:p>
        </p:txBody>
      </p:sp>
      <p:sp>
        <p:nvSpPr>
          <p:cNvPr id="5" name="ตัวแทนข้อความ 7">
            <a:extLst>
              <a:ext uri="{FF2B5EF4-FFF2-40B4-BE49-F238E27FC236}">
                <a16:creationId xmlns:a16="http://schemas.microsoft.com/office/drawing/2014/main" id="{90DBCDBB-FCA5-443B-B310-DD00F5042A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5621" y="2479591"/>
            <a:ext cx="9680761" cy="15556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10666" b="1" baseline="0" dirty="0">
                <a:solidFill>
                  <a:schemeClr val="accent1"/>
                </a:solidFill>
                <a:effectLst/>
                <a:latin typeface="+mj-lt"/>
                <a:cs typeface="+mj-cs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5375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5FB4C3-F669-4D03-8E84-8D7FBE250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7478D92-492B-41E9-85F9-F2516C457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F9EE14C-0462-4E01-89BB-1384C4A8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428FDED-2842-410B-A396-DD3D3D565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D288097-041B-418F-BA0A-6EC4DF546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6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132F542-2B8F-4975-B620-B304F5099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AC64B2E-91DD-438F-A4CC-D38E027DB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83B4A14-70E0-4D0D-A37B-F0B37A17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7/10/2024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247F595-38A9-49C4-8C3C-8DBDA6CF8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571AD5A-F50B-4C4F-B6B0-92F2A089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8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49D409D-ACBA-4689-BB7A-89568315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E8CF77A-4410-4C93-8742-4ECF3F138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4E95CDB-B96C-4E1E-B1B0-21EDCF903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3E759E9-D8B3-4CEA-B411-9E6BF4B7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048ACE2-9731-420B-A55B-28C6768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26C3E53-41C4-4EB5-9529-94D2F259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1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651E143-89B6-4944-9B7E-DA639B6F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4555470-4E57-447C-81C3-D0D28D6CA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216A749-ED83-4FC2-B4B2-5B5E4811A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3909967-6891-4217-8E80-ECA96ED34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0CAD5AAD-B3A8-488F-B05C-A92C89E91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AB1536F-778F-4F94-9B93-66ADECE7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A9B4FAD-8FFB-413B-86E0-54381CD54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4940D76-E56D-490C-ADF9-2A0735E5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8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9D07272-7E32-4019-B2F2-157FBFDDD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CD0A6D0E-D503-4F0F-B2EB-71E25CFC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47E4F59C-81CE-4B92-B517-B8658805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18E41B66-5E89-4C9C-8DD8-E4ABF7C3D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78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428AE89-7AEC-41C2-9110-F97FFBE0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62411D0B-A45D-4B7C-96D7-5080AF8C7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6088F08-92CF-4A8D-B52A-C8E06FA5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2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1FF77A-1E80-4153-BAD8-9716A78E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14BAA56-26AF-4847-9647-A89F6C729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E96F308-E698-4952-BBDF-098D092E5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72AAAA3-95B9-46B9-88FA-72907953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CD3910-EA86-4133-8389-6286EB0F3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9992AF0-BD47-4EE5-B217-35C6E7BB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2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6B6714-F70A-4DC9-AE52-82CF504F1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CA7CDCE-A4B0-4850-9AF8-8C9D6707F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44D18AF-D515-4CD8-AD32-2071CA103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FC8CBE9-4F71-4A1A-B968-01520B33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7/10/2024</a:t>
            </a:fld>
            <a:endParaRPr lang="en-US" dirty="0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84A36F0-5D5D-460A-B1D0-EE67235D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C73650A-0D3F-49ED-AFF6-AB71E8D9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9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835A8501-5C07-4BB8-A271-476C0F44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798BEA0-8D37-421D-882B-AD4661CBC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34B592-567E-4B38-B3BE-5E353C081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7/10/2024</a:t>
            </a:fld>
            <a:endParaRPr lang="en-US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BA54EDD-21BC-4D30-A882-BBA3A49B6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664A9AB-88FE-4D64-B7B4-5B1088F5B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7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9C15EC35-CAC0-4089-BDEA-B41925287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extBox 13">
            <a:extLst>
              <a:ext uri="{FF2B5EF4-FFF2-40B4-BE49-F238E27FC236}">
                <a16:creationId xmlns:a16="http://schemas.microsoft.com/office/drawing/2014/main" id="{46B7F2E1-4E85-4C1D-A646-75A5E02F6D3B}"/>
              </a:ext>
            </a:extLst>
          </p:cNvPr>
          <p:cNvSpPr txBox="1"/>
          <p:nvPr/>
        </p:nvSpPr>
        <p:spPr>
          <a:xfrm>
            <a:off x="655027" y="1728314"/>
            <a:ext cx="10881946" cy="2856152"/>
          </a:xfrm>
          <a:prstGeom prst="rect">
            <a:avLst/>
          </a:prstGeom>
        </p:spPr>
        <p:txBody>
          <a:bodyPr anchor="ctr">
            <a:noAutofit/>
          </a:bodyPr>
          <a:lstStyle>
            <a:lvl1pPr indent="0" algn="ctr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600" b="1" spc="0" baseline="0">
                <a:effectLst>
                  <a:outerShdw dist="50800" dir="2700000" algn="tl" rotWithShape="0">
                    <a:schemeClr val="tx2"/>
                  </a:outerShdw>
                </a:effectLst>
                <a:latin typeface="+mj-lt"/>
                <a:cs typeface="+mj-cs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>
              <a:tabLst>
                <a:tab pos="540385" algn="l"/>
                <a:tab pos="630555" algn="l"/>
                <a:tab pos="810260" algn="l"/>
                <a:tab pos="900430" algn="l"/>
                <a:tab pos="990600" algn="l"/>
                <a:tab pos="1170305" algn="l"/>
                <a:tab pos="1260475" algn="l"/>
                <a:tab pos="1350645" algn="l"/>
              </a:tabLst>
            </a:pPr>
            <a:r>
              <a:rPr lang="th-TH" sz="4800" dirty="0"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คู่มือการเบิกค่าใช้จ่าย</a:t>
            </a:r>
          </a:p>
          <a:p>
            <a:pPr>
              <a:tabLst>
                <a:tab pos="540385" algn="l"/>
                <a:tab pos="630555" algn="l"/>
                <a:tab pos="810260" algn="l"/>
                <a:tab pos="900430" algn="l"/>
                <a:tab pos="990600" algn="l"/>
                <a:tab pos="1170305" algn="l"/>
                <a:tab pos="1260475" algn="l"/>
                <a:tab pos="1350645" algn="l"/>
              </a:tabLst>
            </a:pPr>
            <a:r>
              <a:rPr lang="th-TH" sz="4800" dirty="0"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การฝึกอบรมและการจัดงานภายในประเทศ</a:t>
            </a:r>
          </a:p>
        </p:txBody>
      </p:sp>
      <p:grpSp>
        <p:nvGrpSpPr>
          <p:cNvPr id="40" name="Group 2">
            <a:extLst>
              <a:ext uri="{FF2B5EF4-FFF2-40B4-BE49-F238E27FC236}">
                <a16:creationId xmlns:a16="http://schemas.microsoft.com/office/drawing/2014/main" id="{BB5CAC26-631F-4ABF-BCD1-31DAEA9BFDB3}"/>
              </a:ext>
            </a:extLst>
          </p:cNvPr>
          <p:cNvGrpSpPr/>
          <p:nvPr/>
        </p:nvGrpSpPr>
        <p:grpSpPr>
          <a:xfrm flipV="1">
            <a:off x="85458" y="4520889"/>
            <a:ext cx="12032477" cy="2269524"/>
            <a:chOff x="-931011" y="-688013"/>
            <a:chExt cx="10412793" cy="2269524"/>
          </a:xfrm>
        </p:grpSpPr>
        <p:pic>
          <p:nvPicPr>
            <p:cNvPr id="41" name="Picture 59">
              <a:extLst>
                <a:ext uri="{FF2B5EF4-FFF2-40B4-BE49-F238E27FC236}">
                  <a16:creationId xmlns:a16="http://schemas.microsoft.com/office/drawing/2014/main" id="{B82B728C-9B41-4CCD-B959-03E3E9FAEC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8768336" y="1367909"/>
              <a:ext cx="224844" cy="213602"/>
            </a:xfrm>
            <a:prstGeom prst="rect">
              <a:avLst/>
            </a:prstGeom>
          </p:spPr>
        </p:pic>
        <p:grpSp>
          <p:nvGrpSpPr>
            <p:cNvPr id="42" name="Group 60">
              <a:extLst>
                <a:ext uri="{FF2B5EF4-FFF2-40B4-BE49-F238E27FC236}">
                  <a16:creationId xmlns:a16="http://schemas.microsoft.com/office/drawing/2014/main" id="{EF41C824-AAA2-4E5B-AAC1-279614F75651}"/>
                </a:ext>
              </a:extLst>
            </p:cNvPr>
            <p:cNvGrpSpPr/>
            <p:nvPr/>
          </p:nvGrpSpPr>
          <p:grpSpPr>
            <a:xfrm>
              <a:off x="5424645" y="-649378"/>
              <a:ext cx="4057137" cy="1777746"/>
              <a:chOff x="5424645" y="-649378"/>
              <a:chExt cx="4057137" cy="1777746"/>
            </a:xfrm>
          </p:grpSpPr>
          <p:pic>
            <p:nvPicPr>
              <p:cNvPr id="51" name="Picture 61">
                <a:extLst>
                  <a:ext uri="{FF2B5EF4-FFF2-40B4-BE49-F238E27FC236}">
                    <a16:creationId xmlns:a16="http://schemas.microsoft.com/office/drawing/2014/main" id="{DF77CE31-3A3A-49EB-9217-F8F9ED529FA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4035393" flipH="1" flipV="1">
                <a:off x="7875689" y="-477726"/>
                <a:ext cx="1732670" cy="1479517"/>
              </a:xfrm>
              <a:prstGeom prst="rect">
                <a:avLst/>
              </a:prstGeom>
            </p:spPr>
          </p:pic>
          <p:pic>
            <p:nvPicPr>
              <p:cNvPr id="52" name="Picture 62">
                <a:extLst>
                  <a:ext uri="{FF2B5EF4-FFF2-40B4-BE49-F238E27FC236}">
                    <a16:creationId xmlns:a16="http://schemas.microsoft.com/office/drawing/2014/main" id="{5703C8F9-0C67-4BE2-85D8-A30F4D8AA56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783265" flipH="1" flipV="1">
                <a:off x="7308015" y="-649378"/>
                <a:ext cx="799621" cy="1414464"/>
              </a:xfrm>
              <a:prstGeom prst="rect">
                <a:avLst/>
              </a:prstGeom>
            </p:spPr>
          </p:pic>
          <p:pic>
            <p:nvPicPr>
              <p:cNvPr id="53" name="Picture 63">
                <a:extLst>
                  <a:ext uri="{FF2B5EF4-FFF2-40B4-BE49-F238E27FC236}">
                    <a16:creationId xmlns:a16="http://schemas.microsoft.com/office/drawing/2014/main" id="{D73A584E-6542-40C1-9BAC-9BE3CEB3AC9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571106" flipH="1" flipV="1">
                <a:off x="5946110" y="-365625"/>
                <a:ext cx="599585" cy="901076"/>
              </a:xfrm>
              <a:prstGeom prst="rect">
                <a:avLst/>
              </a:prstGeom>
            </p:spPr>
          </p:pic>
          <p:pic>
            <p:nvPicPr>
              <p:cNvPr id="54" name="Picture 64">
                <a:extLst>
                  <a:ext uri="{FF2B5EF4-FFF2-40B4-BE49-F238E27FC236}">
                    <a16:creationId xmlns:a16="http://schemas.microsoft.com/office/drawing/2014/main" id="{42547E81-A3B0-48EA-A134-5CC6502DD44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7373660" flipH="1" flipV="1">
                <a:off x="7983186" y="-283555"/>
                <a:ext cx="543611" cy="759117"/>
              </a:xfrm>
              <a:prstGeom prst="rect">
                <a:avLst/>
              </a:prstGeom>
            </p:spPr>
          </p:pic>
          <p:pic>
            <p:nvPicPr>
              <p:cNvPr id="55" name="Picture 65">
                <a:extLst>
                  <a:ext uri="{FF2B5EF4-FFF2-40B4-BE49-F238E27FC236}">
                    <a16:creationId xmlns:a16="http://schemas.microsoft.com/office/drawing/2014/main" id="{1E9C0952-5CD1-4B1D-898F-82F72FDB1F0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6727423" y="90360"/>
                <a:ext cx="224735" cy="213695"/>
              </a:xfrm>
              <a:prstGeom prst="rect">
                <a:avLst/>
              </a:prstGeom>
            </p:spPr>
          </p:pic>
          <p:pic>
            <p:nvPicPr>
              <p:cNvPr id="56" name="Picture 66">
                <a:extLst>
                  <a:ext uri="{FF2B5EF4-FFF2-40B4-BE49-F238E27FC236}">
                    <a16:creationId xmlns:a16="http://schemas.microsoft.com/office/drawing/2014/main" id="{387D54D2-6E1C-46B9-956C-2E2AE849C9D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9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5424645" y="236374"/>
                <a:ext cx="198779" cy="188840"/>
              </a:xfrm>
              <a:prstGeom prst="rect">
                <a:avLst/>
              </a:prstGeom>
            </p:spPr>
          </p:pic>
        </p:grpSp>
        <p:grpSp>
          <p:nvGrpSpPr>
            <p:cNvPr id="43" name="Group 67">
              <a:extLst>
                <a:ext uri="{FF2B5EF4-FFF2-40B4-BE49-F238E27FC236}">
                  <a16:creationId xmlns:a16="http://schemas.microsoft.com/office/drawing/2014/main" id="{78D8E8AB-4C77-4E34-91DD-D24DC9C33417}"/>
                </a:ext>
              </a:extLst>
            </p:cNvPr>
            <p:cNvGrpSpPr/>
            <p:nvPr/>
          </p:nvGrpSpPr>
          <p:grpSpPr>
            <a:xfrm>
              <a:off x="-931011" y="-688013"/>
              <a:ext cx="5123279" cy="1887815"/>
              <a:chOff x="-931011" y="-688013"/>
              <a:chExt cx="5123279" cy="1887815"/>
            </a:xfrm>
          </p:grpSpPr>
          <p:pic>
            <p:nvPicPr>
              <p:cNvPr id="44" name="Picture 68">
                <a:extLst>
                  <a:ext uri="{FF2B5EF4-FFF2-40B4-BE49-F238E27FC236}">
                    <a16:creationId xmlns:a16="http://schemas.microsoft.com/office/drawing/2014/main" id="{8F6BD7A0-6774-49F3-981B-24CE21AB62A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0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18959" flipH="1" flipV="1">
                <a:off x="-931011" y="-261400"/>
                <a:ext cx="1711221" cy="1461202"/>
              </a:xfrm>
              <a:prstGeom prst="rect">
                <a:avLst/>
              </a:prstGeom>
            </p:spPr>
          </p:pic>
          <p:pic>
            <p:nvPicPr>
              <p:cNvPr id="45" name="Picture 69">
                <a:extLst>
                  <a:ext uri="{FF2B5EF4-FFF2-40B4-BE49-F238E27FC236}">
                    <a16:creationId xmlns:a16="http://schemas.microsoft.com/office/drawing/2014/main" id="{3D689459-DD0F-4398-A93C-E7AC7168815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1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8071332" flipV="1">
                <a:off x="700980" y="-533688"/>
                <a:ext cx="753652" cy="1132613"/>
              </a:xfrm>
              <a:prstGeom prst="rect">
                <a:avLst/>
              </a:prstGeom>
            </p:spPr>
          </p:pic>
          <p:pic>
            <p:nvPicPr>
              <p:cNvPr id="46" name="Picture 70">
                <a:extLst>
                  <a:ext uri="{FF2B5EF4-FFF2-40B4-BE49-F238E27FC236}">
                    <a16:creationId xmlns:a16="http://schemas.microsoft.com/office/drawing/2014/main" id="{E25E736C-5ADE-490B-A7FB-C9535A0028F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386804" flipH="1" flipV="1">
                <a:off x="1547562" y="-252144"/>
                <a:ext cx="538803" cy="752403"/>
              </a:xfrm>
              <a:prstGeom prst="rect">
                <a:avLst/>
              </a:prstGeom>
            </p:spPr>
          </p:pic>
          <p:pic>
            <p:nvPicPr>
              <p:cNvPr id="47" name="Picture 71">
                <a:extLst>
                  <a:ext uri="{FF2B5EF4-FFF2-40B4-BE49-F238E27FC236}">
                    <a16:creationId xmlns:a16="http://schemas.microsoft.com/office/drawing/2014/main" id="{841B1648-AC0E-4864-ADA2-F36A7B92FB0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9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868867" y="674719"/>
                <a:ext cx="198779" cy="188840"/>
              </a:xfrm>
              <a:prstGeom prst="rect">
                <a:avLst/>
              </a:prstGeom>
            </p:spPr>
          </p:pic>
          <p:pic>
            <p:nvPicPr>
              <p:cNvPr id="48" name="Picture 72">
                <a:extLst>
                  <a:ext uri="{FF2B5EF4-FFF2-40B4-BE49-F238E27FC236}">
                    <a16:creationId xmlns:a16="http://schemas.microsoft.com/office/drawing/2014/main" id="{653D2FA5-101D-43EB-86B4-8E3730EEBB6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378504" flipV="1">
                <a:off x="3441937" y="-405005"/>
                <a:ext cx="599585" cy="901076"/>
              </a:xfrm>
              <a:prstGeom prst="rect">
                <a:avLst/>
              </a:prstGeom>
            </p:spPr>
          </p:pic>
          <p:pic>
            <p:nvPicPr>
              <p:cNvPr id="49" name="Picture 73">
                <a:extLst>
                  <a:ext uri="{FF2B5EF4-FFF2-40B4-BE49-F238E27FC236}">
                    <a16:creationId xmlns:a16="http://schemas.microsoft.com/office/drawing/2014/main" id="{06DFF544-1D3E-48FF-8111-FA9CFB12752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55218" flipV="1">
                <a:off x="2040114" y="-688013"/>
                <a:ext cx="814773" cy="1441267"/>
              </a:xfrm>
              <a:prstGeom prst="rect">
                <a:avLst/>
              </a:prstGeom>
            </p:spPr>
          </p:pic>
          <p:pic>
            <p:nvPicPr>
              <p:cNvPr id="50" name="Picture 74">
                <a:extLst>
                  <a:ext uri="{FF2B5EF4-FFF2-40B4-BE49-F238E27FC236}">
                    <a16:creationId xmlns:a16="http://schemas.microsoft.com/office/drawing/2014/main" id="{955ECEFF-C0A9-4DA3-8982-91C81B65FC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V="1">
                <a:off x="3063320" y="96004"/>
                <a:ext cx="224735" cy="2136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20312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41">
            <a:extLst>
              <a:ext uri="{FF2B5EF4-FFF2-40B4-BE49-F238E27FC236}">
                <a16:creationId xmlns:a16="http://schemas.microsoft.com/office/drawing/2014/main" id="{84C9FB23-6129-4A5B-9391-447909BCE786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5" name="Picture 42">
              <a:extLst>
                <a:ext uri="{FF2B5EF4-FFF2-40B4-BE49-F238E27FC236}">
                  <a16:creationId xmlns:a16="http://schemas.microsoft.com/office/drawing/2014/main" id="{EEC15B5F-D461-4177-B98D-AB6971042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6" name="Picture 43">
              <a:extLst>
                <a:ext uri="{FF2B5EF4-FFF2-40B4-BE49-F238E27FC236}">
                  <a16:creationId xmlns:a16="http://schemas.microsoft.com/office/drawing/2014/main" id="{76BA0D79-5BC3-43EA-8CF3-69CC621FF9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7" name="Picture 44">
              <a:extLst>
                <a:ext uri="{FF2B5EF4-FFF2-40B4-BE49-F238E27FC236}">
                  <a16:creationId xmlns:a16="http://schemas.microsoft.com/office/drawing/2014/main" id="{BD48B449-11E1-4109-A625-5697E302D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8" name="Picture 45">
              <a:extLst>
                <a:ext uri="{FF2B5EF4-FFF2-40B4-BE49-F238E27FC236}">
                  <a16:creationId xmlns:a16="http://schemas.microsoft.com/office/drawing/2014/main" id="{2E4C807C-9D88-456A-8F2C-98448A7601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9" name="Picture 46">
              <a:extLst>
                <a:ext uri="{FF2B5EF4-FFF2-40B4-BE49-F238E27FC236}">
                  <a16:creationId xmlns:a16="http://schemas.microsoft.com/office/drawing/2014/main" id="{B23F5A58-D7DF-428E-B1CA-F54A4B21B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6" name="Group 14">
            <a:extLst>
              <a:ext uri="{FF2B5EF4-FFF2-40B4-BE49-F238E27FC236}">
                <a16:creationId xmlns:a16="http://schemas.microsoft.com/office/drawing/2014/main" id="{D6161598-684E-4B7C-9D8C-A3999F86133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7" name="Picture 26">
              <a:extLst>
                <a:ext uri="{FF2B5EF4-FFF2-40B4-BE49-F238E27FC236}">
                  <a16:creationId xmlns:a16="http://schemas.microsoft.com/office/drawing/2014/main" id="{9190B187-5F9D-49E0-94A3-48B5E64C8E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8" name="Picture 27">
              <a:extLst>
                <a:ext uri="{FF2B5EF4-FFF2-40B4-BE49-F238E27FC236}">
                  <a16:creationId xmlns:a16="http://schemas.microsoft.com/office/drawing/2014/main" id="{8070F7C8-CFAB-4E7C-958C-3A9565063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9" name="Picture 28">
              <a:extLst>
                <a:ext uri="{FF2B5EF4-FFF2-40B4-BE49-F238E27FC236}">
                  <a16:creationId xmlns:a16="http://schemas.microsoft.com/office/drawing/2014/main" id="{36CC5DA1-3AFF-493D-91DF-6756C6F37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0" name="Picture 29">
              <a:extLst>
                <a:ext uri="{FF2B5EF4-FFF2-40B4-BE49-F238E27FC236}">
                  <a16:creationId xmlns:a16="http://schemas.microsoft.com/office/drawing/2014/main" id="{120FEA19-7E9A-477E-8927-7DA5515F9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3" name="Picture 30">
              <a:extLst>
                <a:ext uri="{FF2B5EF4-FFF2-40B4-BE49-F238E27FC236}">
                  <a16:creationId xmlns:a16="http://schemas.microsoft.com/office/drawing/2014/main" id="{F1BD6C60-7CD9-4556-8A34-101173C95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5B1CD631-27CC-487F-B6A1-F456C40C925E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หลักเกณฑ์การจ่ายค่าเช่าที่พัก</a:t>
            </a:r>
          </a:p>
        </p:txBody>
      </p:sp>
      <p:graphicFrame>
        <p:nvGraphicFramePr>
          <p:cNvPr id="2" name="ตาราง 7">
            <a:extLst>
              <a:ext uri="{FF2B5EF4-FFF2-40B4-BE49-F238E27FC236}">
                <a16:creationId xmlns:a16="http://schemas.microsoft.com/office/drawing/2014/main" id="{FD099149-A993-452B-8FCD-C3BEAF225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796136"/>
              </p:ext>
            </p:extLst>
          </p:nvPr>
        </p:nvGraphicFramePr>
        <p:xfrm>
          <a:off x="658675" y="2249341"/>
          <a:ext cx="555356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0006">
                  <a:extLst>
                    <a:ext uri="{9D8B030D-6E8A-4147-A177-3AD203B41FA5}">
                      <a16:colId xmlns:a16="http://schemas.microsoft.com/office/drawing/2014/main" val="26679661"/>
                    </a:ext>
                  </a:extLst>
                </a:gridCol>
                <a:gridCol w="1743990">
                  <a:extLst>
                    <a:ext uri="{9D8B030D-6E8A-4147-A177-3AD203B41FA5}">
                      <a16:colId xmlns:a16="http://schemas.microsoft.com/office/drawing/2014/main" val="100786367"/>
                    </a:ext>
                  </a:extLst>
                </a:gridCol>
                <a:gridCol w="1849570">
                  <a:extLst>
                    <a:ext uri="{9D8B030D-6E8A-4147-A177-3AD203B41FA5}">
                      <a16:colId xmlns:a16="http://schemas.microsoft.com/office/drawing/2014/main" val="2607638058"/>
                    </a:ext>
                  </a:extLst>
                </a:gridCol>
              </a:tblGrid>
              <a:tr h="53370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อัตราค่าเช่าที่พักในการฝึกอบรม</a:t>
                      </a:r>
                    </a:p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(บาท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12492"/>
                  </a:ext>
                </a:extLst>
              </a:tr>
              <a:tr h="308989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360688"/>
                  </a:ext>
                </a:extLst>
              </a:tr>
              <a:tr h="308989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ค่าเช่าห้องพักคนเดียว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ค่าเช่าห้องพักคู่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74964"/>
                  </a:ext>
                </a:extLst>
              </a:tr>
              <a:tr h="308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1,100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858930"/>
                  </a:ext>
                </a:extLst>
              </a:tr>
              <a:tr h="308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ข และบุคคลภายนอก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1,200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750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4384160"/>
                  </a:ext>
                </a:extLst>
              </a:tr>
              <a:tr h="533708">
                <a:tc gridSpan="3">
                  <a:txBody>
                    <a:bodyPr/>
                    <a:lstStyle/>
                    <a:p>
                      <a:pPr marL="285750" marR="0" lvl="0" indent="-2857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 หรือการศึกษาดูงานสำหรับโครงการพัฒนานิสิตให้บุคลากรใช้อัตราค่าเช่าที่พัก </a:t>
                      </a:r>
                    </a:p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ประเภทการฝึกอบรมบุคคลภายนอก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2400391"/>
                  </a:ext>
                </a:extLst>
              </a:tr>
              <a:tr h="758427">
                <a:tc gridSpan="3">
                  <a:txBody>
                    <a:bodyPr/>
                    <a:lstStyle/>
                    <a:p>
                      <a:pPr marL="285750" marR="0" lvl="0" indent="-2857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 หรือการศึกษาดูงานสำหรับโครงการพัฒนานิสิตให้นิสิตใช้อัตราค่าเช่าที่พัก</a:t>
                      </a:r>
                      <a:r>
                        <a:rPr lang="th-TH" sz="16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</a:t>
                      </a:r>
                    </a:p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h-TH" sz="16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ประกาศมหาวิทยาลัยนเรศวร เรื่อง รายการและอัตราการเบิกจ่ายจากเงินรายได้ของมหาวิทยาลัย  </a:t>
                      </a:r>
                    </a:p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h-TH" sz="16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20 ก.ย. 66 ข้อ 29 (1) ให้เบิกจ่ายได้ตามที่จ่ายจริง </a:t>
                      </a:r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ไม่เกินคนละ 850 บาทต่อคืน</a:t>
                      </a:r>
                      <a:endParaRPr lang="th-TH" sz="1600" b="0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987919"/>
                  </a:ext>
                </a:extLst>
              </a:tr>
            </a:tbl>
          </a:graphicData>
        </a:graphic>
      </p:graphicFrame>
      <p:graphicFrame>
        <p:nvGraphicFramePr>
          <p:cNvPr id="11" name="ตาราง 7">
            <a:extLst>
              <a:ext uri="{FF2B5EF4-FFF2-40B4-BE49-F238E27FC236}">
                <a16:creationId xmlns:a16="http://schemas.microsoft.com/office/drawing/2014/main" id="{B80209EE-E245-4D6A-B556-739B2AFBC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29149"/>
              </p:ext>
            </p:extLst>
          </p:nvPr>
        </p:nvGraphicFramePr>
        <p:xfrm>
          <a:off x="6345570" y="2246668"/>
          <a:ext cx="5553566" cy="3322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292">
                  <a:extLst>
                    <a:ext uri="{9D8B030D-6E8A-4147-A177-3AD203B41FA5}">
                      <a16:colId xmlns:a16="http://schemas.microsoft.com/office/drawing/2014/main" val="26679661"/>
                    </a:ext>
                  </a:extLst>
                </a:gridCol>
                <a:gridCol w="1746915">
                  <a:extLst>
                    <a:ext uri="{9D8B030D-6E8A-4147-A177-3AD203B41FA5}">
                      <a16:colId xmlns:a16="http://schemas.microsoft.com/office/drawing/2014/main" val="100786367"/>
                    </a:ext>
                  </a:extLst>
                </a:gridCol>
                <a:gridCol w="1843359">
                  <a:extLst>
                    <a:ext uri="{9D8B030D-6E8A-4147-A177-3AD203B41FA5}">
                      <a16:colId xmlns:a16="http://schemas.microsoft.com/office/drawing/2014/main" val="2607638058"/>
                    </a:ext>
                  </a:extLst>
                </a:gridCol>
              </a:tblGrid>
              <a:tr h="78099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อัตราค่าเช่าที่พักในการฝึกอบรม</a:t>
                      </a:r>
                    </a:p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(บาท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12492"/>
                  </a:ext>
                </a:extLst>
              </a:tr>
              <a:tr h="452151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360688"/>
                  </a:ext>
                </a:extLst>
              </a:tr>
              <a:tr h="403886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ค่าเช่าห้องพักคนเดียว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ค่าเช่าห้องพักคู่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74964"/>
                  </a:ext>
                </a:extLst>
              </a:tr>
              <a:tr h="452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2,400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1,300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858930"/>
                  </a:ext>
                </a:extLst>
              </a:tr>
              <a:tr h="452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ข และบุคคลภายนอก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1,450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4384160"/>
                  </a:ext>
                </a:extLst>
              </a:tr>
              <a:tr h="780990">
                <a:tc gridSpan="3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เบิกจ่ายให้เฉพาะการจัดฝึกอบรมหรือการศึกษาดูงานสำหรับโครงการพัฒนาบุคลากรในหน่วยงาน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เท่านั้น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2911933"/>
                  </a:ext>
                </a:extLst>
              </a:tr>
            </a:tbl>
          </a:graphicData>
        </a:graphic>
      </p:graphicFrame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386A20C8-406B-4396-A149-DD952F2E9082}"/>
              </a:ext>
            </a:extLst>
          </p:cNvPr>
          <p:cNvSpPr txBox="1"/>
          <p:nvPr/>
        </p:nvSpPr>
        <p:spPr>
          <a:xfrm>
            <a:off x="6360978" y="5628332"/>
            <a:ext cx="3794675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หลักฐานการจ่ายเงิน</a:t>
            </a:r>
          </a:p>
          <a:p>
            <a:pPr>
              <a:spcBef>
                <a:spcPts val="600"/>
              </a:spcBef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การจ่ายค่าเช่าที่พักให้ใช้ใบเสร็จรับเงินของโรงแรมพร้อม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Folio</a:t>
            </a:r>
            <a:endParaRPr lang="th-TH" sz="1600" b="1" u="sng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กล่องข้อความ 22">
            <a:extLst>
              <a:ext uri="{FF2B5EF4-FFF2-40B4-BE49-F238E27FC236}">
                <a16:creationId xmlns:a16="http://schemas.microsoft.com/office/drawing/2014/main" id="{0F1A5AE4-C483-4ECC-B3FA-BC43C22C5E01}"/>
              </a:ext>
            </a:extLst>
          </p:cNvPr>
          <p:cNvSpPr txBox="1"/>
          <p:nvPr/>
        </p:nvSpPr>
        <p:spPr>
          <a:xfrm>
            <a:off x="594806" y="1418344"/>
            <a:ext cx="5520193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8 (16) การจ่ายค่าเช่าที่พักให้เป็นไปตามหลักเกณฑ์และอัตรา ดังนี้</a:t>
            </a:r>
          </a:p>
        </p:txBody>
      </p:sp>
      <p:sp>
        <p:nvSpPr>
          <p:cNvPr id="21" name="กล่องข้อความ 22">
            <a:extLst>
              <a:ext uri="{FF2B5EF4-FFF2-40B4-BE49-F238E27FC236}">
                <a16:creationId xmlns:a16="http://schemas.microsoft.com/office/drawing/2014/main" id="{D44F79D4-0108-4D32-B68B-B8ECA55D3BCB}"/>
              </a:ext>
            </a:extLst>
          </p:cNvPr>
          <p:cNvSpPr txBox="1"/>
          <p:nvPr/>
        </p:nvSpPr>
        <p:spPr>
          <a:xfrm>
            <a:off x="6310711" y="1424252"/>
            <a:ext cx="5817331" cy="58477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หนังสือกระทรวงการคลังด่วนที่สุด ที่ กค 0406.4/ว 5 เรื่อง มาตรการบรรเทาผลกระทบจากการปรับอัตราค่าจ้างขั้นต่ำปี 2556 ลว. 14 ม.ค. 56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การจ่ายค่าเช่าที่พักให้เป็นไปตามหลักเกณฑ์และอัตรา 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172522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4">
            <a:extLst>
              <a:ext uri="{FF2B5EF4-FFF2-40B4-BE49-F238E27FC236}">
                <a16:creationId xmlns:a16="http://schemas.microsoft.com/office/drawing/2014/main" id="{546F9BB8-8537-432F-8AFA-1738FA4B0159}"/>
              </a:ext>
            </a:extLst>
          </p:cNvPr>
          <p:cNvGrpSpPr/>
          <p:nvPr/>
        </p:nvGrpSpPr>
        <p:grpSpPr>
          <a:xfrm flipH="1" flipV="1">
            <a:off x="8815608" y="59822"/>
            <a:ext cx="3315114" cy="2620217"/>
            <a:chOff x="-240097" y="2848124"/>
            <a:chExt cx="3315114" cy="2620217"/>
          </a:xfrm>
        </p:grpSpPr>
        <p:pic>
          <p:nvPicPr>
            <p:cNvPr id="13" name="Picture 26">
              <a:extLst>
                <a:ext uri="{FF2B5EF4-FFF2-40B4-BE49-F238E27FC236}">
                  <a16:creationId xmlns:a16="http://schemas.microsoft.com/office/drawing/2014/main" id="{C0DE8C61-47EA-4EE9-82A6-7B6153BFA6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4" name="Picture 27">
              <a:extLst>
                <a:ext uri="{FF2B5EF4-FFF2-40B4-BE49-F238E27FC236}">
                  <a16:creationId xmlns:a16="http://schemas.microsoft.com/office/drawing/2014/main" id="{59BCF346-4982-4ABE-A1BC-1AC771FE4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5" name="Picture 28">
              <a:extLst>
                <a:ext uri="{FF2B5EF4-FFF2-40B4-BE49-F238E27FC236}">
                  <a16:creationId xmlns:a16="http://schemas.microsoft.com/office/drawing/2014/main" id="{1A370116-9FB5-4778-855C-BE4FE8875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6" name="Picture 29">
              <a:extLst>
                <a:ext uri="{FF2B5EF4-FFF2-40B4-BE49-F238E27FC236}">
                  <a16:creationId xmlns:a16="http://schemas.microsoft.com/office/drawing/2014/main" id="{6BD87616-E63D-4699-BA57-DCEE2F522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7" name="Picture 30">
              <a:extLst>
                <a:ext uri="{FF2B5EF4-FFF2-40B4-BE49-F238E27FC236}">
                  <a16:creationId xmlns:a16="http://schemas.microsoft.com/office/drawing/2014/main" id="{366876B3-CDC0-4BB5-A62F-1818F0B6D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4F0B17FD-38FC-4932-AF24-916BE2B5F08C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หลักเกณฑ์การจ่ายค่าเช่าที่พัก (ต่อ)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4E9E75-DC6D-4940-8652-08F585443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161178"/>
              </p:ext>
            </p:extLst>
          </p:nvPr>
        </p:nvGraphicFramePr>
        <p:xfrm>
          <a:off x="676657" y="1512329"/>
          <a:ext cx="5015226" cy="492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613">
                  <a:extLst>
                    <a:ext uri="{9D8B030D-6E8A-4147-A177-3AD203B41FA5}">
                      <a16:colId xmlns:a16="http://schemas.microsoft.com/office/drawing/2014/main" val="1314460515"/>
                    </a:ext>
                  </a:extLst>
                </a:gridCol>
                <a:gridCol w="2507613">
                  <a:extLst>
                    <a:ext uri="{9D8B030D-6E8A-4147-A177-3AD203B41FA5}">
                      <a16:colId xmlns:a16="http://schemas.microsoft.com/office/drawing/2014/main" val="957608423"/>
                    </a:ext>
                  </a:extLst>
                </a:gridCol>
              </a:tblGrid>
              <a:tr h="41317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i="0" u="none" strike="noStrike" kern="1200" baseline="0" dirty="0">
                          <a:solidFill>
                            <a:schemeClr val="lt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การจัดที่พักให้แก่ผู้เข้าร่วมในโครงการหรือหลักสูตรการฝึกอบรม</a:t>
                      </a:r>
                      <a:endParaRPr lang="en-US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226615"/>
                  </a:ext>
                </a:extLst>
              </a:tr>
              <a:tr h="560355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ผู้เขารับการฝกอบรมประเภท ข และบุคคลภายนอก 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ใหพักรวมกันตั้งแต่ 2 คนขึ้นไป                                 เว้นแต่เป็นกรณีไม่เหมาะสม/มีเหตุจำเป็น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630797"/>
                  </a:ext>
                </a:extLst>
              </a:tr>
              <a:tr h="1504110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ผู้สังเกตการณ์/เจ้าหน้าที่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ตำแหน่งประเภทอํานวยการระดับตน 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ตําแหนงประเภทวิชาการ ระดับปฏิบัติการ                ระดับชํานาญการ ระดับชํานาญการพิเศษ                        - ตําแหนงประเภททั่วไป ระดับปฏิบัติงาน                    ระดับชํานาญงาน ระดับอาวุโส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ใหพักรวมกันตั้งแต่ 2 คนขึ้นไป                                    เว้นแต่เป็นกรณีไม่เหมาะสม/มีเหตุจำเป็น</a:t>
                      </a:r>
                    </a:p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970532"/>
                  </a:ext>
                </a:extLst>
              </a:tr>
              <a:tr h="1504110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ผู้สังเกตการณ์/เจาหนาที่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ตําแหนงประเภทบริหารระดับตน ระดับสูง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ตําแหนงเทียบเทาประเภทอํานวยการระดับสูง 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ตําแหนงประเภทวิชาการระดับเชี่ยวชาญ                     ระดับทรงคุณวุฒิ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ตําแหนงประเภททั่วไป ระดับทักษะพิเศษ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ใหพักคนเดียวก็ได้ 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6557745"/>
                  </a:ext>
                </a:extLst>
              </a:tr>
              <a:tr h="560355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ประธานพิธีเปิด/ปิด แขกผู้มีเกียรติ ผู้ติดตาม วิทยากร 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ให้พักคนเดียวหรือคู่ก็ได้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704038"/>
                  </a:ext>
                </a:extLst>
              </a:tr>
            </a:tbl>
          </a:graphicData>
        </a:graphic>
      </p:graphicFrame>
      <p:graphicFrame>
        <p:nvGraphicFramePr>
          <p:cNvPr id="18" name="ตาราง 6">
            <a:extLst>
              <a:ext uri="{FF2B5EF4-FFF2-40B4-BE49-F238E27FC236}">
                <a16:creationId xmlns:a16="http://schemas.microsoft.com/office/drawing/2014/main" id="{75D3AE94-AE10-4DAC-BB13-41D8E1A22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884486"/>
              </p:ext>
            </p:extLst>
          </p:nvPr>
        </p:nvGraphicFramePr>
        <p:xfrm>
          <a:off x="5768639" y="2266365"/>
          <a:ext cx="609339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679">
                  <a:extLst>
                    <a:ext uri="{9D8B030D-6E8A-4147-A177-3AD203B41FA5}">
                      <a16:colId xmlns:a16="http://schemas.microsoft.com/office/drawing/2014/main" val="1654800417"/>
                    </a:ext>
                  </a:extLst>
                </a:gridCol>
                <a:gridCol w="1218679">
                  <a:extLst>
                    <a:ext uri="{9D8B030D-6E8A-4147-A177-3AD203B41FA5}">
                      <a16:colId xmlns:a16="http://schemas.microsoft.com/office/drawing/2014/main" val="2690653375"/>
                    </a:ext>
                  </a:extLst>
                </a:gridCol>
                <a:gridCol w="1218679">
                  <a:extLst>
                    <a:ext uri="{9D8B030D-6E8A-4147-A177-3AD203B41FA5}">
                      <a16:colId xmlns:a16="http://schemas.microsoft.com/office/drawing/2014/main" val="181459280"/>
                    </a:ext>
                  </a:extLst>
                </a:gridCol>
                <a:gridCol w="1218679">
                  <a:extLst>
                    <a:ext uri="{9D8B030D-6E8A-4147-A177-3AD203B41FA5}">
                      <a16:colId xmlns:a16="http://schemas.microsoft.com/office/drawing/2014/main" val="3917709490"/>
                    </a:ext>
                  </a:extLst>
                </a:gridCol>
                <a:gridCol w="1218679">
                  <a:extLst>
                    <a:ext uri="{9D8B030D-6E8A-4147-A177-3AD203B41FA5}">
                      <a16:colId xmlns:a16="http://schemas.microsoft.com/office/drawing/2014/main" val="2048608752"/>
                    </a:ext>
                  </a:extLst>
                </a:gridCol>
              </a:tblGrid>
              <a:tr h="316850">
                <a:tc gridSpan="5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501273"/>
                  </a:ext>
                </a:extLst>
              </a:tr>
              <a:tr h="309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กระบี่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กรุงเทพมหานคร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กาญจนบุรี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ขอนแก่น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จันทบุรี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462046"/>
                  </a:ext>
                </a:extLst>
              </a:tr>
              <a:tr h="309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ชลบุรี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เชียงราย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 เชียงใหม่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9. ตราด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10. นครปฐม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83710"/>
                  </a:ext>
                </a:extLst>
              </a:tr>
              <a:tr h="3141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 นครราชสีมา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 นนทบุรี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 ปทุมธานี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14. ประจวบคีรีขันธ์</a:t>
                      </a:r>
                      <a:endParaRPr lang="en-US" sz="15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15. พังงา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116607"/>
                  </a:ext>
                </a:extLst>
              </a:tr>
              <a:tr h="309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16. เพชรบุรี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17. เพชรบูรณ์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18. ภูเก็ต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19. ระยอง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20. สงขลา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842052"/>
                  </a:ext>
                </a:extLst>
              </a:tr>
              <a:tr h="309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21. สมุทรปราการ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22. สมุทรสาคร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23. สระบุรี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24. สุราษฎร์ธานี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25. อุบลราชธานี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747293"/>
                  </a:ext>
                </a:extLst>
              </a:tr>
            </a:tbl>
          </a:graphicData>
        </a:graphic>
      </p:graphicFrame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553B11B9-FDD5-4B6D-B86C-DD65EE08CDD1}"/>
              </a:ext>
            </a:extLst>
          </p:cNvPr>
          <p:cNvSpPr txBox="1"/>
          <p:nvPr/>
        </p:nvSpPr>
        <p:spPr>
          <a:xfrm>
            <a:off x="5768639" y="1407234"/>
            <a:ext cx="60933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ตามประกาศมหาวิทยาลัยนเรศวร เรื่อง การเบิกค่าใช้จ่ายในการเดินทางไปราชการและฝึกอบรมภายใน</a:t>
            </a: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ประเทศ ลว. 24 มิ.ย. 54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5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ผู้เดินทางไปราชการและฝึกอบรมภายในประเทศมีสิทธิเบิกจ่ายค่าเช่าที่พักเพิ่มขึ้นอีกไม่เกินร้อยละ 25 ในท้องที่ที่มีค่าครองชีพสูงหรือเป็นแหล่งท่องเที่ยว จำนวน 25 จังหวัด ดังนี้</a:t>
            </a:r>
            <a:endParaRPr lang="th-TH" sz="1600" b="1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7542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14">
            <a:extLst>
              <a:ext uri="{FF2B5EF4-FFF2-40B4-BE49-F238E27FC236}">
                <a16:creationId xmlns:a16="http://schemas.microsoft.com/office/drawing/2014/main" id="{C2F83834-32BC-4986-B318-4E746F12F163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22" name="Picture 26">
              <a:extLst>
                <a:ext uri="{FF2B5EF4-FFF2-40B4-BE49-F238E27FC236}">
                  <a16:creationId xmlns:a16="http://schemas.microsoft.com/office/drawing/2014/main" id="{D650A61D-8A2B-4682-B1DB-CE823673EF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23" name="Picture 27">
              <a:extLst>
                <a:ext uri="{FF2B5EF4-FFF2-40B4-BE49-F238E27FC236}">
                  <a16:creationId xmlns:a16="http://schemas.microsoft.com/office/drawing/2014/main" id="{76C9EAD5-62EC-4E08-900B-4C58AC838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4" name="Picture 28">
              <a:extLst>
                <a:ext uri="{FF2B5EF4-FFF2-40B4-BE49-F238E27FC236}">
                  <a16:creationId xmlns:a16="http://schemas.microsoft.com/office/drawing/2014/main" id="{635192A3-37FF-4605-9707-32EC10EE7B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5" name="Picture 29">
              <a:extLst>
                <a:ext uri="{FF2B5EF4-FFF2-40B4-BE49-F238E27FC236}">
                  <a16:creationId xmlns:a16="http://schemas.microsoft.com/office/drawing/2014/main" id="{83267F57-5C47-4E75-989A-CAC04D65FB4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6" name="Picture 30">
              <a:extLst>
                <a:ext uri="{FF2B5EF4-FFF2-40B4-BE49-F238E27FC236}">
                  <a16:creationId xmlns:a16="http://schemas.microsoft.com/office/drawing/2014/main" id="{B2B5BEDF-B12E-4A83-B9CA-DA9739B4D2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8F3A1F1F-A6C6-4B97-92DD-2CE24E8C7224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หลักเกณฑ์การจ่ายค่ายานพาหนะ</a:t>
            </a:r>
          </a:p>
        </p:txBody>
      </p:sp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291A3FD0-B050-4726-B5A0-EEDFFF788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929004"/>
              </p:ext>
            </p:extLst>
          </p:nvPr>
        </p:nvGraphicFramePr>
        <p:xfrm>
          <a:off x="676657" y="1878193"/>
          <a:ext cx="4284642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495">
                  <a:extLst>
                    <a:ext uri="{9D8B030D-6E8A-4147-A177-3AD203B41FA5}">
                      <a16:colId xmlns:a16="http://schemas.microsoft.com/office/drawing/2014/main" val="2390775526"/>
                    </a:ext>
                  </a:extLst>
                </a:gridCol>
                <a:gridCol w="3911147">
                  <a:extLst>
                    <a:ext uri="{9D8B030D-6E8A-4147-A177-3AD203B41FA5}">
                      <a16:colId xmlns:a16="http://schemas.microsoft.com/office/drawing/2014/main" val="2972995145"/>
                    </a:ext>
                  </a:extLst>
                </a:gridCol>
              </a:tblGrid>
              <a:tr h="519068">
                <a:tc gridSpan="2">
                  <a:txBody>
                    <a:bodyPr/>
                    <a:lstStyle/>
                    <a:p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บุคคลที่ส่วนราชการที่จัดการฝึกอบรมจัดยานพาหนะให้หรือรับผิดชอบ  ค่ายานพาหนะให้ได้มีดังนี้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307661"/>
                  </a:ext>
                </a:extLst>
              </a:tr>
              <a:tr h="30051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ประธานในพิธีเปิดหรือพิธีปิดการฝึกอบรม แขกผู้มีเกียรติ และผู้ติดตาม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629"/>
                  </a:ext>
                </a:extLst>
              </a:tr>
              <a:tr h="30051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เจ้าหน้ที่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093736"/>
                  </a:ext>
                </a:extLst>
              </a:tr>
              <a:tr h="30051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วิทยากร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511831"/>
                  </a:ext>
                </a:extLst>
              </a:tr>
              <a:tr h="30051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ผู้เข้ารับการฝึกอบรม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80237"/>
                  </a:ext>
                </a:extLst>
              </a:tr>
              <a:tr h="30051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ผู้สังเกตการณ์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355436"/>
                  </a:ext>
                </a:extLst>
              </a:tr>
            </a:tbl>
          </a:graphicData>
        </a:graphic>
      </p:graphicFrame>
      <p:graphicFrame>
        <p:nvGraphicFramePr>
          <p:cNvPr id="8" name="ตาราง 6">
            <a:extLst>
              <a:ext uri="{FF2B5EF4-FFF2-40B4-BE49-F238E27FC236}">
                <a16:creationId xmlns:a16="http://schemas.microsoft.com/office/drawing/2014/main" id="{8192587A-7C71-429A-9546-A2FEC8BB4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96348"/>
              </p:ext>
            </p:extLst>
          </p:nvPr>
        </p:nvGraphicFramePr>
        <p:xfrm>
          <a:off x="5116956" y="1066900"/>
          <a:ext cx="6798819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58">
                  <a:extLst>
                    <a:ext uri="{9D8B030D-6E8A-4147-A177-3AD203B41FA5}">
                      <a16:colId xmlns:a16="http://schemas.microsoft.com/office/drawing/2014/main" val="2390775526"/>
                    </a:ext>
                  </a:extLst>
                </a:gridCol>
                <a:gridCol w="6206161">
                  <a:extLst>
                    <a:ext uri="{9D8B030D-6E8A-4147-A177-3AD203B41FA5}">
                      <a16:colId xmlns:a16="http://schemas.microsoft.com/office/drawing/2014/main" val="2972995145"/>
                    </a:ext>
                  </a:extLst>
                </a:gridCol>
              </a:tblGrid>
              <a:tr h="316791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การเบิกจ่ายค่ายานพาหนะให้ส่วนราชการดำเนินการตามหลักเกณฑ์ ดังนี้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307661"/>
                  </a:ext>
                </a:extLst>
              </a:tr>
              <a:tr h="547185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กรณีใช้ยานพาหนะของส่วนราชการที่จัดการฝึกอบรม  หรือกรณียืมยานพาหนะจากส่วนราชการหรือหน่วยงานอื่น  ให้เบิกจ่ายค่าเชื้อเพลิงได้เท่าที่จ่ายจริง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629"/>
                  </a:ext>
                </a:extLst>
              </a:tr>
              <a:tr h="547185">
                <a:tc rowSpan="4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กรณีใช้ยานพาหนะประจำทางหรือเช่าเหมายานพาหนะ ให้จัดยานพาหนะตามระดับของการฝึกอบรมตามสิทธิของข้าราชการตามพระราชกฤษฎีกาค่าใช้จ่ายในการเดินทางไปราชการโดยอนุโลม  ดังนี้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093736"/>
                  </a:ext>
                </a:extLst>
              </a:tr>
              <a:tr h="547185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การฝึกอบรมข้าราชการประเภท ก ให้จัดยานพาหนะตามสิทธิของข้าราชการ ตำแหน่งประเภทบริหารระดับสูง  เว้นแต่กรณีเดินทางโดยเครื่องบินให้ใช้ชั้นธุรกิจ  แต่ถ้าไม่สามารถเดินทางโดยชั้นธุรกิจได้ให้เดินทางโดยชั้นหนึ่ง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511831"/>
                  </a:ext>
                </a:extLst>
              </a:tr>
              <a:tr h="547185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การฝึกอบรมข้าราชการประเภท  ข  ให้จัดยานพาหนะตามสิทธิของข้าราชการ ตำแหน่งประเภททั่วไประดับชํานาญงาน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80237"/>
                  </a:ext>
                </a:extLst>
              </a:tr>
              <a:tr h="316791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การฝึกอบรมบุคคลภายนอกให้จัดยานพาหนะตามสิทธิของข้าราชการ ตำแหน่งประเภททั่วไประดับปฏิบัติงาน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355436"/>
                  </a:ext>
                </a:extLst>
              </a:tr>
              <a:tr h="777579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กรณีวิทยากรมีถิ่นที่อยู่ในท้องที่เดียวกับสถานที่จัดการฝึกอบรม ส่วนราชการที่จัดการฝึกอบรมจะเบิกจ่ายเงิน                   ค่าพาหนะรับจ้างไป - กลับ ให้แก่วิทยากรแทนการจัดรถรับส่งวิทยากรได้ โดยให้ใช้แบบใบสําคัญรับเงินสำหรับวิทยากรเป็นหลักฐานการจ่าย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444103"/>
                  </a:ext>
                </a:extLst>
              </a:tr>
              <a:tr h="1238367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ใชยานพาหนะของสวนราชการผู้จัด/ยืมมาจากสวนราชการอื่น/รถเชาตามสัญญาเชาใหเบิกคาน้ำมันเชื้อเพลิงตามจ่ายจริง แต่ถ้าเช่าเหมายานพาหนะ (รถจ้างเหมา) ใหดำเนินการตามระเบียบพัสดุ ฯ หากการจ้างเหมาวงเงินตั้งแต่ 5,000 บาทขึ้นไป ตองดำเนินการในระบบ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e-GP </a:t>
                      </a: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ไม่วาจะยืมเงินหรือไม่ก็ตาม และควรจ้างเหมาจากผู้มีอาชีพโดยตรง ระบุหมายเลขทะเบียนรถที่จ้างเหมา ระบุเสนทางการเดินทางชัดเจน และผู้ขับรถมีใบอนุญาตขับขี่รถยนต์สาธารณะ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30965"/>
                  </a:ext>
                </a:extLst>
              </a:tr>
              <a:tr h="316791">
                <a:tc gridSpan="2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ให้เบิกจ่ายค่าพาหนะได้เท่าที่จ่ายจริงตามความจําเป็น  เหมาะสม  และประหยัด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751989"/>
                  </a:ext>
                </a:extLst>
              </a:tr>
            </a:tbl>
          </a:graphicData>
        </a:graphic>
      </p:graphicFrame>
      <p:graphicFrame>
        <p:nvGraphicFramePr>
          <p:cNvPr id="14" name="ตาราง 14">
            <a:extLst>
              <a:ext uri="{FF2B5EF4-FFF2-40B4-BE49-F238E27FC236}">
                <a16:creationId xmlns:a16="http://schemas.microsoft.com/office/drawing/2014/main" id="{3998D7B5-E5B6-4499-B029-8D461F87C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138193"/>
              </p:ext>
            </p:extLst>
          </p:nvPr>
        </p:nvGraphicFramePr>
        <p:xfrm>
          <a:off x="676658" y="4209956"/>
          <a:ext cx="4071512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416">
                  <a:extLst>
                    <a:ext uri="{9D8B030D-6E8A-4147-A177-3AD203B41FA5}">
                      <a16:colId xmlns:a16="http://schemas.microsoft.com/office/drawing/2014/main" val="644844030"/>
                    </a:ext>
                  </a:extLst>
                </a:gridCol>
                <a:gridCol w="2870096">
                  <a:extLst>
                    <a:ext uri="{9D8B030D-6E8A-4147-A177-3AD203B41FA5}">
                      <a16:colId xmlns:a16="http://schemas.microsoft.com/office/drawing/2014/main" val="1262492922"/>
                    </a:ext>
                  </a:extLst>
                </a:gridCol>
              </a:tblGrid>
              <a:tr h="2890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หลักฐานการจ่ายเงิน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74320"/>
                  </a:ext>
                </a:extLst>
              </a:tr>
              <a:tr h="399933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รถส่วนราชการ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ใบเสร็จรับเงินคาน้ำมันเชื้อเพลิงและหล่อลื่น                  (ระบุหมายเลขทะเบียนรถ)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639866"/>
                  </a:ext>
                </a:extLst>
              </a:tr>
              <a:tr h="223544">
                <a:tc>
                  <a:txBody>
                    <a:bodyPr/>
                    <a:lstStyle/>
                    <a:p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คาธรรมเนียมผ่านทาง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379443"/>
                  </a:ext>
                </a:extLst>
              </a:tr>
              <a:tr h="253267">
                <a:tc gridSpan="2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พาหนะประจำทาง พาหนะรับจ้าง     ใบรับรองแทนใบเสร็จรับเงิน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5322"/>
                  </a:ext>
                </a:extLst>
              </a:tr>
              <a:tr h="299267">
                <a:tc gridSpan="2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พาหนะสวนตัว     ระบุระยะทางของกรมทางหลวง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563122"/>
                  </a:ext>
                </a:extLst>
              </a:tr>
              <a:tr h="499284">
                <a:tc gridSpan="2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โดยสารเครื่องบิน    ใบเสร็จรับเงิน หรือ ใบรับเงินที่แสดงรายละเอียดการเดินทาง พร้อม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Boarding Pass</a:t>
                      </a:r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017935"/>
                  </a:ext>
                </a:extLst>
              </a:tr>
            </a:tbl>
          </a:graphicData>
        </a:graphic>
      </p:graphicFrame>
      <p:sp>
        <p:nvSpPr>
          <p:cNvPr id="27" name="กล่องข้อความ 26">
            <a:extLst>
              <a:ext uri="{FF2B5EF4-FFF2-40B4-BE49-F238E27FC236}">
                <a16:creationId xmlns:a16="http://schemas.microsoft.com/office/drawing/2014/main" id="{3DDB9F02-C535-4775-BF1D-3A85F799C744}"/>
              </a:ext>
            </a:extLst>
          </p:cNvPr>
          <p:cNvSpPr txBox="1"/>
          <p:nvPr/>
        </p:nvSpPr>
        <p:spPr>
          <a:xfrm>
            <a:off x="572548" y="1322547"/>
            <a:ext cx="43456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17 </a:t>
            </a:r>
          </a:p>
        </p:txBody>
      </p:sp>
      <p:grpSp>
        <p:nvGrpSpPr>
          <p:cNvPr id="2" name="กลุ่ม 1">
            <a:extLst>
              <a:ext uri="{FF2B5EF4-FFF2-40B4-BE49-F238E27FC236}">
                <a16:creationId xmlns:a16="http://schemas.microsoft.com/office/drawing/2014/main" id="{E0934396-E97F-4919-94E0-5933AE675711}"/>
              </a:ext>
            </a:extLst>
          </p:cNvPr>
          <p:cNvGrpSpPr/>
          <p:nvPr/>
        </p:nvGrpSpPr>
        <p:grpSpPr>
          <a:xfrm>
            <a:off x="1731582" y="4673184"/>
            <a:ext cx="1134681" cy="1679855"/>
            <a:chOff x="1731582" y="4673184"/>
            <a:chExt cx="1134681" cy="1679855"/>
          </a:xfrm>
        </p:grpSpPr>
        <p:sp>
          <p:nvSpPr>
            <p:cNvPr id="15" name="ลูกศร: ขวา 14">
              <a:extLst>
                <a:ext uri="{FF2B5EF4-FFF2-40B4-BE49-F238E27FC236}">
                  <a16:creationId xmlns:a16="http://schemas.microsoft.com/office/drawing/2014/main" id="{DDA4DE88-14EB-41AC-9B7D-5942DED0BB8E}"/>
                </a:ext>
              </a:extLst>
            </p:cNvPr>
            <p:cNvSpPr/>
            <p:nvPr/>
          </p:nvSpPr>
          <p:spPr>
            <a:xfrm>
              <a:off x="1793495" y="4673184"/>
              <a:ext cx="123825" cy="1143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ลูกศร: ขวา 15">
              <a:extLst>
                <a:ext uri="{FF2B5EF4-FFF2-40B4-BE49-F238E27FC236}">
                  <a16:creationId xmlns:a16="http://schemas.microsoft.com/office/drawing/2014/main" id="{910A8E44-A513-4F13-81F4-50519EBD2B47}"/>
                </a:ext>
              </a:extLst>
            </p:cNvPr>
            <p:cNvSpPr/>
            <p:nvPr/>
          </p:nvSpPr>
          <p:spPr>
            <a:xfrm>
              <a:off x="1779714" y="5263385"/>
              <a:ext cx="123825" cy="1143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7" name="ลูกศร: ขวา 16">
              <a:extLst>
                <a:ext uri="{FF2B5EF4-FFF2-40B4-BE49-F238E27FC236}">
                  <a16:creationId xmlns:a16="http://schemas.microsoft.com/office/drawing/2014/main" id="{070ACF5B-36F6-4C48-87D1-526DF21E629E}"/>
                </a:ext>
              </a:extLst>
            </p:cNvPr>
            <p:cNvSpPr/>
            <p:nvPr/>
          </p:nvSpPr>
          <p:spPr>
            <a:xfrm>
              <a:off x="2742438" y="5576828"/>
              <a:ext cx="123825" cy="1143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ลูกศร: ขวา 17">
              <a:extLst>
                <a:ext uri="{FF2B5EF4-FFF2-40B4-BE49-F238E27FC236}">
                  <a16:creationId xmlns:a16="http://schemas.microsoft.com/office/drawing/2014/main" id="{0FD2FD5D-EA4A-4482-B93A-DD11DE1E93BA}"/>
                </a:ext>
              </a:extLst>
            </p:cNvPr>
            <p:cNvSpPr/>
            <p:nvPr/>
          </p:nvSpPr>
          <p:spPr>
            <a:xfrm>
              <a:off x="1855407" y="6238739"/>
              <a:ext cx="123825" cy="1143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9" name="ลูกศร: ขวา 18">
              <a:extLst>
                <a:ext uri="{FF2B5EF4-FFF2-40B4-BE49-F238E27FC236}">
                  <a16:creationId xmlns:a16="http://schemas.microsoft.com/office/drawing/2014/main" id="{2212AB77-3708-443D-BE0E-F7B4AE4FED8A}"/>
                </a:ext>
              </a:extLst>
            </p:cNvPr>
            <p:cNvSpPr/>
            <p:nvPr/>
          </p:nvSpPr>
          <p:spPr>
            <a:xfrm>
              <a:off x="1731582" y="5925006"/>
              <a:ext cx="123825" cy="1143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171837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41">
            <a:extLst>
              <a:ext uri="{FF2B5EF4-FFF2-40B4-BE49-F238E27FC236}">
                <a16:creationId xmlns:a16="http://schemas.microsoft.com/office/drawing/2014/main" id="{59EE9FF7-AEF3-4251-8B9F-F8044C58220D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5" name="Picture 42">
              <a:extLst>
                <a:ext uri="{FF2B5EF4-FFF2-40B4-BE49-F238E27FC236}">
                  <a16:creationId xmlns:a16="http://schemas.microsoft.com/office/drawing/2014/main" id="{678B15A1-F274-4529-9517-22501D2C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6" name="Picture 43">
              <a:extLst>
                <a:ext uri="{FF2B5EF4-FFF2-40B4-BE49-F238E27FC236}">
                  <a16:creationId xmlns:a16="http://schemas.microsoft.com/office/drawing/2014/main" id="{FB5AFC27-5D6D-4799-AE6C-3F535117E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7" name="Picture 44">
              <a:extLst>
                <a:ext uri="{FF2B5EF4-FFF2-40B4-BE49-F238E27FC236}">
                  <a16:creationId xmlns:a16="http://schemas.microsoft.com/office/drawing/2014/main" id="{49FAA6D7-C14B-408E-955F-92B4725F0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8" name="Picture 45">
              <a:extLst>
                <a:ext uri="{FF2B5EF4-FFF2-40B4-BE49-F238E27FC236}">
                  <a16:creationId xmlns:a16="http://schemas.microsoft.com/office/drawing/2014/main" id="{5C64D4E2-17AF-430C-844D-3B685049E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9" name="Picture 46">
              <a:extLst>
                <a:ext uri="{FF2B5EF4-FFF2-40B4-BE49-F238E27FC236}">
                  <a16:creationId xmlns:a16="http://schemas.microsoft.com/office/drawing/2014/main" id="{A6FF2C34-7783-4ACF-BA19-49092250F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8" name="Group 14">
            <a:extLst>
              <a:ext uri="{FF2B5EF4-FFF2-40B4-BE49-F238E27FC236}">
                <a16:creationId xmlns:a16="http://schemas.microsoft.com/office/drawing/2014/main" id="{628ECBBC-53FA-4DAC-B9C1-ED6ADC2FD7DA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9" name="Picture 26">
              <a:extLst>
                <a:ext uri="{FF2B5EF4-FFF2-40B4-BE49-F238E27FC236}">
                  <a16:creationId xmlns:a16="http://schemas.microsoft.com/office/drawing/2014/main" id="{430AC913-CD3B-4037-89AC-A1AEB75E0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0" name="Picture 27">
              <a:extLst>
                <a:ext uri="{FF2B5EF4-FFF2-40B4-BE49-F238E27FC236}">
                  <a16:creationId xmlns:a16="http://schemas.microsoft.com/office/drawing/2014/main" id="{59ABEA73-27C7-4132-BA2A-76F87C9B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1" name="Picture 28">
              <a:extLst>
                <a:ext uri="{FF2B5EF4-FFF2-40B4-BE49-F238E27FC236}">
                  <a16:creationId xmlns:a16="http://schemas.microsoft.com/office/drawing/2014/main" id="{9A407367-3F66-456B-982F-E2FFB17E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2" name="Picture 29">
              <a:extLst>
                <a:ext uri="{FF2B5EF4-FFF2-40B4-BE49-F238E27FC236}">
                  <a16:creationId xmlns:a16="http://schemas.microsoft.com/office/drawing/2014/main" id="{B4CE3119-17BD-4D8B-B866-451887297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3" name="Picture 30">
              <a:extLst>
                <a:ext uri="{FF2B5EF4-FFF2-40B4-BE49-F238E27FC236}">
                  <a16:creationId xmlns:a16="http://schemas.microsoft.com/office/drawing/2014/main" id="{F921728E-A6EF-4EFF-9F02-AD6080F53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0" name="ชื่อเรื่อง 11">
            <a:extLst>
              <a:ext uri="{FF2B5EF4-FFF2-40B4-BE49-F238E27FC236}">
                <a16:creationId xmlns:a16="http://schemas.microsoft.com/office/drawing/2014/main" id="{BE2141D0-F8BB-47D5-972B-DD6FCE0654EE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หลักเกณฑ์ค่าใช้จ่ายการจัดฝึกอบรมบุคคลภายนอก</a:t>
            </a: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961B2582-C29E-4217-8E08-3AD9F82E68A4}"/>
              </a:ext>
            </a:extLst>
          </p:cNvPr>
          <p:cNvSpPr txBox="1"/>
          <p:nvPr/>
        </p:nvSpPr>
        <p:spPr>
          <a:xfrm>
            <a:off x="1005128" y="1484636"/>
            <a:ext cx="104309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18 การจัดการฝึกอบรมที่ส่วนราชการที่จัดการฝึกอบรม</a:t>
            </a:r>
          </a:p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ไม่จัดอาหาร ที่พัก หรือยานพาหนะ ทั้งหมดหรือจัดให้บางส่วน ให้ส่วนราชการที่จัดการฝึกอบรมเบิกจ่ายค่าใช้จ่ายทั้งหมดหรือส่วนที่ขาดให้แก่บุคคลตามข้อ 10 แต่ถ้าบุคคลตามข้อ 10 (4) หรือ (5) </a:t>
            </a: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เป็นบุคลากรของรัฐให้เบิกจ่ายจากต้นสังกัด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 ตามหลักเกณฑ์และวิธีการที่กำหนดไว้ในพระราชกฤษฎีกาค่าใช้จ่ายในการเดินทางไปราชการ </a:t>
            </a: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ยกเว้น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9597AB-F6F6-475C-85C7-84EBD9DAC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670714"/>
              </p:ext>
            </p:extLst>
          </p:nvPr>
        </p:nvGraphicFramePr>
        <p:xfrm>
          <a:off x="1045105" y="2380252"/>
          <a:ext cx="10647295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909">
                  <a:extLst>
                    <a:ext uri="{9D8B030D-6E8A-4147-A177-3AD203B41FA5}">
                      <a16:colId xmlns:a16="http://schemas.microsoft.com/office/drawing/2014/main" val="320884514"/>
                    </a:ext>
                  </a:extLst>
                </a:gridCol>
                <a:gridCol w="1249959">
                  <a:extLst>
                    <a:ext uri="{9D8B030D-6E8A-4147-A177-3AD203B41FA5}">
                      <a16:colId xmlns:a16="http://schemas.microsoft.com/office/drawing/2014/main" val="123105075"/>
                    </a:ext>
                  </a:extLst>
                </a:gridCol>
                <a:gridCol w="1627465">
                  <a:extLst>
                    <a:ext uri="{9D8B030D-6E8A-4147-A177-3AD203B41FA5}">
                      <a16:colId xmlns:a16="http://schemas.microsoft.com/office/drawing/2014/main" val="2334117904"/>
                    </a:ext>
                  </a:extLst>
                </a:gridCol>
                <a:gridCol w="3389152">
                  <a:extLst>
                    <a:ext uri="{9D8B030D-6E8A-4147-A177-3AD203B41FA5}">
                      <a16:colId xmlns:a16="http://schemas.microsoft.com/office/drawing/2014/main" val="2941130393"/>
                    </a:ext>
                  </a:extLst>
                </a:gridCol>
                <a:gridCol w="2365810">
                  <a:extLst>
                    <a:ext uri="{9D8B030D-6E8A-4147-A177-3AD203B41FA5}">
                      <a16:colId xmlns:a16="http://schemas.microsoft.com/office/drawing/2014/main" val="1601934722"/>
                    </a:ext>
                  </a:extLst>
                </a:gridCol>
              </a:tblGrid>
              <a:tr h="303436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บุคคลตามข้อ 10 (4) หรือ (5)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หลักเกณฑ์การจ่ายให้แก่ผู้เข้ารับการฝึกอบรมที่เป็นบุคลากรของรัฐ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2546327"/>
                  </a:ext>
                </a:extLst>
              </a:tr>
              <a:tr h="524116">
                <a:tc rowSpan="3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10 (4) </a:t>
                      </a:r>
                      <a:r>
                        <a:rPr lang="th-TH" sz="1600" kern="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ผู้เข้ารับการฝึกอบรม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10 (5) ผู้สังเกตการณ์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ค่าเช่าที่พัก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ให้เบิกจ่ายตามหลักเกณฑ์และอัตราตามข้อ 16 </a:t>
                      </a:r>
                    </a:p>
                    <a:p>
                      <a:r>
                        <a:rPr lang="th-TH" sz="1600" b="0" i="0" u="none" strike="noStrike" kern="1200" baseline="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เบิกจ่ายค่าเช่าที่พักได้เท่าที่จ่ายจริง แต่ไม่เกินอัตรา</a:t>
                      </a:r>
                    </a:p>
                    <a:p>
                      <a:r>
                        <a:rPr lang="th-TH" sz="1600" b="0" i="0" u="none" strike="noStrike" kern="1200" baseline="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ค่าเช่าที่พักตามบัญชีหมายเลข 2 และบัญชีหมายเลข 3 ท้ายระเบียบ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ผู้เขารับการฝกอบรมประเภท ข และบุคคลภายนอก 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ใหพักรวมกันตั้งแต่ 2 คนขึ้นไป                                 เว้นแต่เป็นกรณีไม่เหมาะสม/มีเหตุจำเป็น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707464"/>
                  </a:ext>
                </a:extLst>
              </a:tr>
              <a:tr h="140683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kern="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ผู้สังเกตการณ์/เจ้าหน้าที่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ตำแหน่งประเภทอํานวยการระดับตน 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ตําแหนงประเภทวิชาการ ระดับปฏิบัติการ                ระดับชํานาญการ ระดับชํานาญการพิเศษ                        - ตําแหนงประเภททั่วไป ระดับปฏิบัติงาน                    ระดับชํานาญงาน ระดับอาวุโส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ใหพักรวมกันตั้งแต่ 2 คนขึ้นไป                                    เว้นแต่เป็นกรณีไม่เหมาะสม/มีเหตุจำเป็น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907067"/>
                  </a:ext>
                </a:extLst>
              </a:tr>
              <a:tr h="118615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kern="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ผู้สังเกตการณ์/เจาหนาที่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ตําแหนงประเภทบริหารระดับตน ระดับสูง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ตําแหนงเทียบเทาประเภทอํานวยการระดับสูง 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ตําแหนงประเภทวิชาการระดับเชี่ยวชาญ ระดับทรงคุณวุฒิ</a:t>
                      </a:r>
                    </a:p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ตําแหนงประเภททั่วไป ระดับทักษะพิเศษ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rgbClr val="00206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ใหพักคนเดียวก็ได้ </a:t>
                      </a:r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371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4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41">
            <a:extLst>
              <a:ext uri="{FF2B5EF4-FFF2-40B4-BE49-F238E27FC236}">
                <a16:creationId xmlns:a16="http://schemas.microsoft.com/office/drawing/2014/main" id="{59EE9FF7-AEF3-4251-8B9F-F8044C58220D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5" name="Picture 42">
              <a:extLst>
                <a:ext uri="{FF2B5EF4-FFF2-40B4-BE49-F238E27FC236}">
                  <a16:creationId xmlns:a16="http://schemas.microsoft.com/office/drawing/2014/main" id="{678B15A1-F274-4529-9517-22501D2C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6" name="Picture 43">
              <a:extLst>
                <a:ext uri="{FF2B5EF4-FFF2-40B4-BE49-F238E27FC236}">
                  <a16:creationId xmlns:a16="http://schemas.microsoft.com/office/drawing/2014/main" id="{FB5AFC27-5D6D-4799-AE6C-3F535117E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7" name="Picture 44">
              <a:extLst>
                <a:ext uri="{FF2B5EF4-FFF2-40B4-BE49-F238E27FC236}">
                  <a16:creationId xmlns:a16="http://schemas.microsoft.com/office/drawing/2014/main" id="{49FAA6D7-C14B-408E-955F-92B4725F0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8" name="Picture 45">
              <a:extLst>
                <a:ext uri="{FF2B5EF4-FFF2-40B4-BE49-F238E27FC236}">
                  <a16:creationId xmlns:a16="http://schemas.microsoft.com/office/drawing/2014/main" id="{5C64D4E2-17AF-430C-844D-3B685049E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9" name="Picture 46">
              <a:extLst>
                <a:ext uri="{FF2B5EF4-FFF2-40B4-BE49-F238E27FC236}">
                  <a16:creationId xmlns:a16="http://schemas.microsoft.com/office/drawing/2014/main" id="{A6FF2C34-7783-4ACF-BA19-49092250F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8" name="Group 14">
            <a:extLst>
              <a:ext uri="{FF2B5EF4-FFF2-40B4-BE49-F238E27FC236}">
                <a16:creationId xmlns:a16="http://schemas.microsoft.com/office/drawing/2014/main" id="{628ECBBC-53FA-4DAC-B9C1-ED6ADC2FD7DA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9" name="Picture 26">
              <a:extLst>
                <a:ext uri="{FF2B5EF4-FFF2-40B4-BE49-F238E27FC236}">
                  <a16:creationId xmlns:a16="http://schemas.microsoft.com/office/drawing/2014/main" id="{430AC913-CD3B-4037-89AC-A1AEB75E0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0" name="Picture 27">
              <a:extLst>
                <a:ext uri="{FF2B5EF4-FFF2-40B4-BE49-F238E27FC236}">
                  <a16:creationId xmlns:a16="http://schemas.microsoft.com/office/drawing/2014/main" id="{59ABEA73-27C7-4132-BA2A-76F87C9B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1" name="Picture 28">
              <a:extLst>
                <a:ext uri="{FF2B5EF4-FFF2-40B4-BE49-F238E27FC236}">
                  <a16:creationId xmlns:a16="http://schemas.microsoft.com/office/drawing/2014/main" id="{9A407367-3F66-456B-982F-E2FFB17E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2" name="Picture 29">
              <a:extLst>
                <a:ext uri="{FF2B5EF4-FFF2-40B4-BE49-F238E27FC236}">
                  <a16:creationId xmlns:a16="http://schemas.microsoft.com/office/drawing/2014/main" id="{B4CE3119-17BD-4D8B-B866-451887297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3" name="Picture 30">
              <a:extLst>
                <a:ext uri="{FF2B5EF4-FFF2-40B4-BE49-F238E27FC236}">
                  <a16:creationId xmlns:a16="http://schemas.microsoft.com/office/drawing/2014/main" id="{F921728E-A6EF-4EFF-9F02-AD6080F53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0" name="ชื่อเรื่อง 11">
            <a:extLst>
              <a:ext uri="{FF2B5EF4-FFF2-40B4-BE49-F238E27FC236}">
                <a16:creationId xmlns:a16="http://schemas.microsoft.com/office/drawing/2014/main" id="{BE2141D0-F8BB-47D5-972B-DD6FCE0654EE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หลักเกณฑ์ค่าใช้จ่ายการจัดฝึกอบรมบุคคลภายนอก (ต่อ)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9597AB-F6F6-475C-85C7-84EBD9DAC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02026"/>
              </p:ext>
            </p:extLst>
          </p:nvPr>
        </p:nvGraphicFramePr>
        <p:xfrm>
          <a:off x="923112" y="2453198"/>
          <a:ext cx="10909486" cy="3001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012">
                  <a:extLst>
                    <a:ext uri="{9D8B030D-6E8A-4147-A177-3AD203B41FA5}">
                      <a16:colId xmlns:a16="http://schemas.microsoft.com/office/drawing/2014/main" val="320884514"/>
                    </a:ext>
                  </a:extLst>
                </a:gridCol>
                <a:gridCol w="1416051">
                  <a:extLst>
                    <a:ext uri="{9D8B030D-6E8A-4147-A177-3AD203B41FA5}">
                      <a16:colId xmlns:a16="http://schemas.microsoft.com/office/drawing/2014/main" val="123105075"/>
                    </a:ext>
                  </a:extLst>
                </a:gridCol>
                <a:gridCol w="3836224">
                  <a:extLst>
                    <a:ext uri="{9D8B030D-6E8A-4147-A177-3AD203B41FA5}">
                      <a16:colId xmlns:a16="http://schemas.microsoft.com/office/drawing/2014/main" val="2334117904"/>
                    </a:ext>
                  </a:extLst>
                </a:gridCol>
                <a:gridCol w="3613199">
                  <a:extLst>
                    <a:ext uri="{9D8B030D-6E8A-4147-A177-3AD203B41FA5}">
                      <a16:colId xmlns:a16="http://schemas.microsoft.com/office/drawing/2014/main" val="1880757466"/>
                    </a:ext>
                  </a:extLst>
                </a:gridCol>
              </a:tblGrid>
              <a:tr h="296297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บุคคลตามข้อ 10 (4) หรือ (5)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หลักเกณฑ์การจ่ายให้แก่ผู้เข้ารับการฝึกอบรมที่เป็นบุคลากรของรัฐ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การคำนวณค่าเบี้ยเลี้ยง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546327"/>
                  </a:ext>
                </a:extLst>
              </a:tr>
              <a:tr h="2666674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10 (4) </a:t>
                      </a:r>
                      <a:r>
                        <a:rPr lang="th-TH" sz="1600" kern="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ผู้เข้ารับการฝึกอบรม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10 (5) ผู้สังเกตการณ์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ค่าเบี้ยเลี้ยงเดินทาง 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ให้คำนวณเวลาเพื่อเบิกจ่ายเบี้ยเลี้ยงเดินทางโดยให้นับตั้งแต่เวลา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ที่เดินทางออกจากสถานที่อยู่หรือสถานที่ปฏิบัติราชการตามปกติ 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จนกลับถึงสถานที่อยู่หรือสถานที่ปฏิบัติราชการตามปกติ แล้วแต่กรณี 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ให้นับ 24 ชั่วโมง เป็น 1 วัน 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ถ้าไม่ถึง 24 ชั่วโมงหรือเกิน 24 ชั่วโมง และส่วนที่ไม่ถึง 24 ชั่วโมง 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หรือเกิน 24 ชั่วโมงนั้นเกินกว่า 12 ชั่วโมง ให้ถือเป็น 1 วัน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นำจำนวนวันทั้งหมดมาคูณกับอัตราเบี้ยเลี้ยงเดินทาง 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กรณีที่ผู้จัดการฝึกอบรมจัดอาหารบางมื้อในระหว่างการฝึกอบรม 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ให้หักเบี้ยเลี้ยงเดินทางที่คำนวณได้ในอัตรามื้อละ 1 ใน 3 ของอัตรา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เบี้ยเลี้ยงเดินทางต่อวัน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จัดอาหารให้ 1 มื้อ คำนวณค่าเบี้ยเลี้ยง 2 ใน 3 ของเบี้ยเลี้ยง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จัดอาหารให้ 2 มื้อ คำนวณค่าเบี้ยเลี้ยง 1 ใน 3 ของเบี้ยเลี้ยง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จัดอาหารครบ 3 มื้อ ไม่สามารถเบิกค่าเบี้ยเลี้ยงได้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594236"/>
                  </a:ext>
                </a:extLst>
              </a:tr>
            </a:tbl>
          </a:graphicData>
        </a:graphic>
      </p:graphicFrame>
      <p:sp>
        <p:nvSpPr>
          <p:cNvPr id="21" name="กล่องข้อความ 21">
            <a:extLst>
              <a:ext uri="{FF2B5EF4-FFF2-40B4-BE49-F238E27FC236}">
                <a16:creationId xmlns:a16="http://schemas.microsoft.com/office/drawing/2014/main" id="{C242053C-FA12-4E88-A7A8-3BB0EA29090E}"/>
              </a:ext>
            </a:extLst>
          </p:cNvPr>
          <p:cNvSpPr txBox="1"/>
          <p:nvPr/>
        </p:nvSpPr>
        <p:spPr>
          <a:xfrm>
            <a:off x="1005128" y="1484636"/>
            <a:ext cx="104309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18 การจัดการฝึกอบรมที่ส่วนราชการที่จัดการฝึกอบรม</a:t>
            </a:r>
          </a:p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ไม่จัดอาหาร ที่พัก หรือยานพาหนะ ทั้งหมดหรือจัดให้บางส่วน ให้ส่วนราชการที่จัดการฝึกอบรมเบิกจ่ายค่าใช้จ่ายทั้งหมดหรือส่วนที่ขาดให้แก่บุคคลตามข้อ 10 แต่ถ้าบุคคลตามข้อ 10 (4) หรือ (5) </a:t>
            </a: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เป็นบุคลากรของรัฐให้เบิกจ่ายจากต้นสังกัด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 ตามหลักเกณฑ์และวิธีการที่กำหนดไว้ในพระราชกฤษฎีกาค่าใช้จ่ายในการเดินทางไปราชการ </a:t>
            </a: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ยกเว้น</a:t>
            </a:r>
          </a:p>
        </p:txBody>
      </p:sp>
    </p:spTree>
    <p:extLst>
      <p:ext uri="{BB962C8B-B14F-4D97-AF65-F5344CB8AC3E}">
        <p14:creationId xmlns:p14="http://schemas.microsoft.com/office/powerpoint/2010/main" val="420964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41">
            <a:extLst>
              <a:ext uri="{FF2B5EF4-FFF2-40B4-BE49-F238E27FC236}">
                <a16:creationId xmlns:a16="http://schemas.microsoft.com/office/drawing/2014/main" id="{59EE9FF7-AEF3-4251-8B9F-F8044C58220D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5" name="Picture 42">
              <a:extLst>
                <a:ext uri="{FF2B5EF4-FFF2-40B4-BE49-F238E27FC236}">
                  <a16:creationId xmlns:a16="http://schemas.microsoft.com/office/drawing/2014/main" id="{678B15A1-F274-4529-9517-22501D2C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6" name="Picture 43">
              <a:extLst>
                <a:ext uri="{FF2B5EF4-FFF2-40B4-BE49-F238E27FC236}">
                  <a16:creationId xmlns:a16="http://schemas.microsoft.com/office/drawing/2014/main" id="{FB5AFC27-5D6D-4799-AE6C-3F535117E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7" name="Picture 44">
              <a:extLst>
                <a:ext uri="{FF2B5EF4-FFF2-40B4-BE49-F238E27FC236}">
                  <a16:creationId xmlns:a16="http://schemas.microsoft.com/office/drawing/2014/main" id="{49FAA6D7-C14B-408E-955F-92B4725F0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8" name="Picture 45">
              <a:extLst>
                <a:ext uri="{FF2B5EF4-FFF2-40B4-BE49-F238E27FC236}">
                  <a16:creationId xmlns:a16="http://schemas.microsoft.com/office/drawing/2014/main" id="{5C64D4E2-17AF-430C-844D-3B685049E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9" name="Picture 46">
              <a:extLst>
                <a:ext uri="{FF2B5EF4-FFF2-40B4-BE49-F238E27FC236}">
                  <a16:creationId xmlns:a16="http://schemas.microsoft.com/office/drawing/2014/main" id="{A6FF2C34-7783-4ACF-BA19-49092250F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8" name="Group 14">
            <a:extLst>
              <a:ext uri="{FF2B5EF4-FFF2-40B4-BE49-F238E27FC236}">
                <a16:creationId xmlns:a16="http://schemas.microsoft.com/office/drawing/2014/main" id="{628ECBBC-53FA-4DAC-B9C1-ED6ADC2FD7DA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9" name="Picture 26">
              <a:extLst>
                <a:ext uri="{FF2B5EF4-FFF2-40B4-BE49-F238E27FC236}">
                  <a16:creationId xmlns:a16="http://schemas.microsoft.com/office/drawing/2014/main" id="{430AC913-CD3B-4037-89AC-A1AEB75E0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0" name="Picture 27">
              <a:extLst>
                <a:ext uri="{FF2B5EF4-FFF2-40B4-BE49-F238E27FC236}">
                  <a16:creationId xmlns:a16="http://schemas.microsoft.com/office/drawing/2014/main" id="{59ABEA73-27C7-4132-BA2A-76F87C9B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1" name="Picture 28">
              <a:extLst>
                <a:ext uri="{FF2B5EF4-FFF2-40B4-BE49-F238E27FC236}">
                  <a16:creationId xmlns:a16="http://schemas.microsoft.com/office/drawing/2014/main" id="{9A407367-3F66-456B-982F-E2FFB17E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2" name="Picture 29">
              <a:extLst>
                <a:ext uri="{FF2B5EF4-FFF2-40B4-BE49-F238E27FC236}">
                  <a16:creationId xmlns:a16="http://schemas.microsoft.com/office/drawing/2014/main" id="{B4CE3119-17BD-4D8B-B866-451887297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3" name="Picture 30">
              <a:extLst>
                <a:ext uri="{FF2B5EF4-FFF2-40B4-BE49-F238E27FC236}">
                  <a16:creationId xmlns:a16="http://schemas.microsoft.com/office/drawing/2014/main" id="{F921728E-A6EF-4EFF-9F02-AD6080F53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0" name="ชื่อเรื่อง 11">
            <a:extLst>
              <a:ext uri="{FF2B5EF4-FFF2-40B4-BE49-F238E27FC236}">
                <a16:creationId xmlns:a16="http://schemas.microsoft.com/office/drawing/2014/main" id="{BE2141D0-F8BB-47D5-972B-DD6FCE0654EE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หลักเกณฑ์ค่าใช้จ่ายการจัดฝึกอบรมบุคคลภายนอก</a:t>
            </a: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09A22F5A-5865-4F12-B5DD-9E11EFDD8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874790"/>
              </p:ext>
            </p:extLst>
          </p:nvPr>
        </p:nvGraphicFramePr>
        <p:xfrm>
          <a:off x="2050021" y="2629817"/>
          <a:ext cx="7784570" cy="283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794">
                  <a:extLst>
                    <a:ext uri="{9D8B030D-6E8A-4147-A177-3AD203B41FA5}">
                      <a16:colId xmlns:a16="http://schemas.microsoft.com/office/drawing/2014/main" val="2786368469"/>
                    </a:ext>
                  </a:extLst>
                </a:gridCol>
                <a:gridCol w="4676776">
                  <a:extLst>
                    <a:ext uri="{9D8B030D-6E8A-4147-A177-3AD203B41FA5}">
                      <a16:colId xmlns:a16="http://schemas.microsoft.com/office/drawing/2014/main" val="1879454927"/>
                    </a:ext>
                  </a:extLst>
                </a:gridCol>
              </a:tblGrid>
              <a:tr h="397142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หลักเกณฑ์การจ่ายให้แก่ผู้เข้ารับการฝึกอบรมที่มิได้เป็นบุคลากรของรัฐ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073833"/>
                  </a:ext>
                </a:extLst>
              </a:tr>
              <a:tr h="3971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ค่าอาหาร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(ก) การฝึกอบรมที่จัดอาหารให้ 2 มื้อ </a:t>
                      </a:r>
                    </a:p>
                    <a:p>
                      <a:pPr marL="0" indent="0"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ให้เบิกจ่ายค่าอาหารในลักษณะเหมาจ่ายได้ไม่เกินคนละ 80 บาท ต่อวัน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642943"/>
                  </a:ext>
                </a:extLst>
              </a:tr>
              <a:tr h="397142"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(ข) การฝึกอบรมที่จัดอาหารให้ 1 มื้อ</a:t>
                      </a:r>
                    </a:p>
                    <a:p>
                      <a:pPr marL="0" indent="0"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ให้เบิกจ่ายค่าอาหารในลักษณะเหมาจ่ายได้ไม่เกิน คนละ 160 บาท ต่อวัน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931506"/>
                  </a:ext>
                </a:extLst>
              </a:tr>
              <a:tr h="397142"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(ค) การฝึกอบรมที่ไม่จัดอาหารให้ทั้ง 3 มื้อ </a:t>
                      </a:r>
                    </a:p>
                    <a:p>
                      <a:pPr marL="0" indent="0"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ให้เบิกจ่ายค่าอาหารในลักษณะเหมาจ่ายได้ไม่เกินคนละ 240 บาท ต่อวัน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812083"/>
                  </a:ext>
                </a:extLst>
              </a:tr>
              <a:tr h="342629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ค่าเช่าที่พัก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ให้เบิกจ่ายในลักษณะเหมาจ่ายไม่เกินคนละ 500 บาท ต่อวัน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613828"/>
                  </a:ext>
                </a:extLst>
              </a:tr>
              <a:tr h="357302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ค่าพาหนะเดินทาง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ให้เบิกจ่ายได้ตามสิทธิของข้าราชการตำแหน่งประเภททั่วไประดับปฏิบัติงาน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7442401"/>
                  </a:ext>
                </a:extLst>
              </a:tr>
            </a:tbl>
          </a:graphicData>
        </a:graphic>
      </p:graphicFrame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AE41659C-E7D0-4CDD-B099-E6840D700A99}"/>
              </a:ext>
            </a:extLst>
          </p:cNvPr>
          <p:cNvSpPr txBox="1"/>
          <p:nvPr/>
        </p:nvSpPr>
        <p:spPr>
          <a:xfrm>
            <a:off x="3682822" y="5575463"/>
            <a:ext cx="3794675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หลักฐานการจ่ายเงิน</a:t>
            </a:r>
          </a:p>
          <a:p>
            <a:pPr>
              <a:spcBef>
                <a:spcPts val="600"/>
              </a:spcBef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ใช้แบบใบสำคัญรับเงินค่าใช้จ่ายในการฝึกอบรมบุคคลภายนอก</a:t>
            </a:r>
            <a:endParaRPr lang="th-TH" sz="1600" b="1" u="sng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961B2582-C29E-4217-8E08-3AD9F82E68A4}"/>
              </a:ext>
            </a:extLst>
          </p:cNvPr>
          <p:cNvSpPr txBox="1"/>
          <p:nvPr/>
        </p:nvSpPr>
        <p:spPr>
          <a:xfrm>
            <a:off x="1005129" y="1484636"/>
            <a:ext cx="93458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19 การจัดการฝึกอบรมบุคคลภายนอก ถ้าส่วนราชการที่จัดการฝึกอบรมไม่จัดอาหาร ที่พัก หรือยานพาหนะ ทั้งหมดหรือจัดให้บางส่วน ให้ส่วนราชการที่จัดการฝึกอบรมเบิกจ่ายค่าใช้จ่ายให้แก่ผู้เข้ารับการฝึกอบรมที่เป็นบุคลากรของรัฐตามหลักเกณฑ์ที่กำหนดไว้ในข้อ 18 และให้ส่วนราชการที่จัดการฝีกอบรมเบิกค่าใช้จ่ายทั้งหมดหรือส่วนที่ขาดให้แก่ผู้เข้ารับการฝึกอบรมที่มิได้เป็นบุคลากรของรัฐ ตามหลักเกณฑ์ 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31123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4">
            <a:extLst>
              <a:ext uri="{FF2B5EF4-FFF2-40B4-BE49-F238E27FC236}">
                <a16:creationId xmlns:a16="http://schemas.microsoft.com/office/drawing/2014/main" id="{628ECBBC-53FA-4DAC-B9C1-ED6ADC2FD7DA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9" name="Picture 26">
              <a:extLst>
                <a:ext uri="{FF2B5EF4-FFF2-40B4-BE49-F238E27FC236}">
                  <a16:creationId xmlns:a16="http://schemas.microsoft.com/office/drawing/2014/main" id="{430AC913-CD3B-4037-89AC-A1AEB75E0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0" name="Picture 27">
              <a:extLst>
                <a:ext uri="{FF2B5EF4-FFF2-40B4-BE49-F238E27FC236}">
                  <a16:creationId xmlns:a16="http://schemas.microsoft.com/office/drawing/2014/main" id="{59ABEA73-27C7-4132-BA2A-76F87C9B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1" name="Picture 28">
              <a:extLst>
                <a:ext uri="{FF2B5EF4-FFF2-40B4-BE49-F238E27FC236}">
                  <a16:creationId xmlns:a16="http://schemas.microsoft.com/office/drawing/2014/main" id="{9A407367-3F66-456B-982F-E2FFB17E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2" name="Picture 29">
              <a:extLst>
                <a:ext uri="{FF2B5EF4-FFF2-40B4-BE49-F238E27FC236}">
                  <a16:creationId xmlns:a16="http://schemas.microsoft.com/office/drawing/2014/main" id="{B4CE3119-17BD-4D8B-B866-451887297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3" name="Picture 30">
              <a:extLst>
                <a:ext uri="{FF2B5EF4-FFF2-40B4-BE49-F238E27FC236}">
                  <a16:creationId xmlns:a16="http://schemas.microsoft.com/office/drawing/2014/main" id="{F921728E-A6EF-4EFF-9F02-AD6080F53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0" name="ชื่อเรื่อง 11">
            <a:extLst>
              <a:ext uri="{FF2B5EF4-FFF2-40B4-BE49-F238E27FC236}">
                <a16:creationId xmlns:a16="http://schemas.microsoft.com/office/drawing/2014/main" id="{F0FDB4C9-70A2-4D27-89C4-D8FFF86F261A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หลักเกณฑ์ค่าใช้จ่ายของผู้เข้ารับการฝึกอบรม</a:t>
            </a: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AB3978BA-3113-4F31-8927-6D6324370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68497"/>
              </p:ext>
            </p:extLst>
          </p:nvPr>
        </p:nvGraphicFramePr>
        <p:xfrm>
          <a:off x="676656" y="2432583"/>
          <a:ext cx="6392490" cy="3600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6245">
                  <a:extLst>
                    <a:ext uri="{9D8B030D-6E8A-4147-A177-3AD203B41FA5}">
                      <a16:colId xmlns:a16="http://schemas.microsoft.com/office/drawing/2014/main" val="415510700"/>
                    </a:ext>
                  </a:extLst>
                </a:gridCol>
                <a:gridCol w="3196245">
                  <a:extLst>
                    <a:ext uri="{9D8B030D-6E8A-4147-A177-3AD203B41FA5}">
                      <a16:colId xmlns:a16="http://schemas.microsoft.com/office/drawing/2014/main" val="27654493"/>
                    </a:ext>
                  </a:extLst>
                </a:gridCol>
              </a:tblGrid>
              <a:tr h="400099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spc="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สรุปรายละเอียดค่าใช้จ่ายของผู้เข้ารับการฝึกอบรม ตามข้อ 25 และ 26</a:t>
                      </a:r>
                      <a:endParaRPr lang="th-TH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44807"/>
                  </a:ext>
                </a:extLst>
              </a:tr>
              <a:tr h="375806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25 ค่าลงทะเบียน ค่าธรรมเนียม หรือค่าใช้จ่ายทำนองเดียวกันที่เรียกชื่ออย่างอื่น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ให้เบิกได้เท่าที่จ่ายจริง แต่ไม่เกินอัตราที่ส่วนราชการหรือหน่วยงานที่จัดการฝึกอบรมเรียกเก็บ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384634"/>
                  </a:ext>
                </a:extLst>
              </a:tr>
              <a:tr h="375806">
                <a:tc rowSpan="2"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26 ค่าเบี้ยเลี้ยง ค่าเช่าที่พัก ค่าพาหนะในการเดินทาง            เข้ารับการฝึกอบรม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ถ้าจ่ายค่าลงทะเบียนรวมไว้ทั้งหมดแล้วหรือผู้จัดฝึกอบรมออกให้หมด </a:t>
                      </a:r>
                      <a:r>
                        <a:rPr lang="th-TH" sz="1600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ต้องงดเบิก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905715"/>
                  </a:ext>
                </a:extLst>
              </a:tr>
              <a:tr h="375806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ถ้าจ่ายค่าลงทะเบียนไม่รวมหรือรวมไว้บางส่วน ให้ผู้เข้ารับการฝึกอบรมเบิกในส่วนที่ผู้จัดฝึกอบรมไม่ได้ออกให้ตามพระราชกฤษฎีกาค่าใช้จ่ายในการเดินทางไปราชการ </a:t>
                      </a:r>
                      <a:r>
                        <a:rPr lang="th-TH" sz="1600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ยกเว้น</a:t>
                      </a:r>
                    </a:p>
                    <a:p>
                      <a:pPr marL="0" indent="0" algn="thaiDist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ค่าเช่าที่พัก ให้เบิกจ่ายจริงไม่เกินอัตราค่าเช่าที่พัก</a:t>
                      </a:r>
                    </a:p>
                    <a:p>
                      <a:pPr marL="0" indent="0" algn="thaiDist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ตามที่ระเบียบฯ การฝึกอบรมกำหนด</a:t>
                      </a:r>
                    </a:p>
                    <a:p>
                      <a:pPr marL="0" indent="0" algn="thaiDist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ค่าเบี้ยเลี้ยง เบิกเฉพาะส่วนที่ผู้จัดฝึกอบรมไม่จัด</a:t>
                      </a:r>
                    </a:p>
                    <a:p>
                      <a:pPr marL="0" indent="0" algn="thaiDist">
                        <a:buFontTx/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อาหาร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523977"/>
                  </a:ext>
                </a:extLst>
              </a:tr>
            </a:tbl>
          </a:graphicData>
        </a:graphic>
      </p:graphicFrame>
      <p:graphicFrame>
        <p:nvGraphicFramePr>
          <p:cNvPr id="3" name="ตาราง 3">
            <a:extLst>
              <a:ext uri="{FF2B5EF4-FFF2-40B4-BE49-F238E27FC236}">
                <a16:creationId xmlns:a16="http://schemas.microsoft.com/office/drawing/2014/main" id="{32E706B1-E2DB-4477-BB88-23A4613B4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029010"/>
              </p:ext>
            </p:extLst>
          </p:nvPr>
        </p:nvGraphicFramePr>
        <p:xfrm>
          <a:off x="7135689" y="2435135"/>
          <a:ext cx="4513386" cy="166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859">
                  <a:extLst>
                    <a:ext uri="{9D8B030D-6E8A-4147-A177-3AD203B41FA5}">
                      <a16:colId xmlns:a16="http://schemas.microsoft.com/office/drawing/2014/main" val="205103223"/>
                    </a:ext>
                  </a:extLst>
                </a:gridCol>
                <a:gridCol w="2962527">
                  <a:extLst>
                    <a:ext uri="{9D8B030D-6E8A-4147-A177-3AD203B41FA5}">
                      <a16:colId xmlns:a16="http://schemas.microsoft.com/office/drawing/2014/main" val="4174022779"/>
                    </a:ext>
                  </a:extLst>
                </a:gridCol>
              </a:tblGrid>
              <a:tr h="416891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การคำนวณค่าเบี้ยเลี้ยง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396492"/>
                  </a:ext>
                </a:extLst>
              </a:tr>
              <a:tr h="416891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จัดอาหารให้ 1 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คำนวณค่าเบี้ยเลี้ยง 2 ใน 3 ของเบี้ยเลี้ยง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889466"/>
                  </a:ext>
                </a:extLst>
              </a:tr>
              <a:tr h="416891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จัดอาหารให้ 2 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คำนวณค่าเบี้ยเลี้ยง 1 ใน 3 ของเบี้ยเลี้ยง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530252"/>
                  </a:ext>
                </a:extLst>
              </a:tr>
              <a:tr h="416891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จัดอาหารครบ 3 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ไม่สามารถเบิกค่าเบี้ยเลี้ยงได้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075260"/>
                  </a:ext>
                </a:extLst>
              </a:tr>
            </a:tbl>
          </a:graphicData>
        </a:graphic>
      </p:graphicFrame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31E56BF9-C891-43BE-9200-FDAC84E1F3BA}"/>
              </a:ext>
            </a:extLst>
          </p:cNvPr>
          <p:cNvSpPr txBox="1"/>
          <p:nvPr/>
        </p:nvSpPr>
        <p:spPr>
          <a:xfrm>
            <a:off x="7135688" y="4255101"/>
            <a:ext cx="4513386" cy="175432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thaiDist"/>
            <a:r>
              <a:rPr lang="th-TH" sz="18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8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28</a:t>
            </a:r>
          </a:p>
          <a:p>
            <a:pPr algn="thaiDist"/>
            <a:r>
              <a:rPr lang="th-TH" sz="1800" spc="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800" spc="4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ให้ผู้เข้ารับการฝึกอบรมหรือผู้สังเกตการณ์ที่เข้ารับการฝึกอบรมที่</a:t>
            </a:r>
            <a:r>
              <a:rPr lang="th-TH" sz="18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ส่วนราชการหรือหน่วยงานอื่นจัดฝึกอบรม จัดทำรายงานผลการเข้ารับการฝึกอบรมเสนอหัวหน้าส่วนราชการต้นสังกัดภายใน 60 วัน นับแต่เดินทางกลับถึงสถานที่ปฏิบัติราชการ</a:t>
            </a:r>
          </a:p>
        </p:txBody>
      </p:sp>
      <p:sp>
        <p:nvSpPr>
          <p:cNvPr id="21" name="กล่องข้อความ 20">
            <a:extLst>
              <a:ext uri="{FF2B5EF4-FFF2-40B4-BE49-F238E27FC236}">
                <a16:creationId xmlns:a16="http://schemas.microsoft.com/office/drawing/2014/main" id="{F07BAB96-0BC7-4EC8-85CC-6FC2F8A111F6}"/>
              </a:ext>
            </a:extLst>
          </p:cNvPr>
          <p:cNvSpPr txBox="1"/>
          <p:nvPr/>
        </p:nvSpPr>
        <p:spPr>
          <a:xfrm>
            <a:off x="560136" y="1447689"/>
            <a:ext cx="97331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2 ค่าใช้จ่ายของผู้เข้ารับการฝึกอบรม</a:t>
            </a:r>
          </a:p>
          <a:p>
            <a:pPr algn="thaiDist"/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24 ในการส่งบุคลากรเข้ารับการฝึกอบรม ให้ส่วนราชการต้นสังกัดพิจารณาอนุมัติเฉพาะผู้ที่ปฏิบัติหน้าที่ที่เกี่ยวข้องหรือเป็นประโยชน์ต่อส่วนราชการนั้นตามจำนวนที่เห็นสมควร โดยคำนึงถึงความจำเป็น และเหมาะสมในการปฏิบัติงาน</a:t>
            </a:r>
          </a:p>
        </p:txBody>
      </p:sp>
      <p:grpSp>
        <p:nvGrpSpPr>
          <p:cNvPr id="14" name="Group 41">
            <a:extLst>
              <a:ext uri="{FF2B5EF4-FFF2-40B4-BE49-F238E27FC236}">
                <a16:creationId xmlns:a16="http://schemas.microsoft.com/office/drawing/2014/main" id="{5FD53345-EFE2-4612-9DC5-4CD5BECE1FF5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5" name="Picture 42">
              <a:extLst>
                <a:ext uri="{FF2B5EF4-FFF2-40B4-BE49-F238E27FC236}">
                  <a16:creationId xmlns:a16="http://schemas.microsoft.com/office/drawing/2014/main" id="{F42F8F79-ACA9-4633-8027-D16151F0E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6" name="Picture 43">
              <a:extLst>
                <a:ext uri="{FF2B5EF4-FFF2-40B4-BE49-F238E27FC236}">
                  <a16:creationId xmlns:a16="http://schemas.microsoft.com/office/drawing/2014/main" id="{B9B1885D-6042-4192-9DC0-F62EAA7CC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7" name="Picture 44">
              <a:extLst>
                <a:ext uri="{FF2B5EF4-FFF2-40B4-BE49-F238E27FC236}">
                  <a16:creationId xmlns:a16="http://schemas.microsoft.com/office/drawing/2014/main" id="{D0944F46-E975-4F83-B6F5-84CFCD5EA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8" name="Picture 45">
              <a:extLst>
                <a:ext uri="{FF2B5EF4-FFF2-40B4-BE49-F238E27FC236}">
                  <a16:creationId xmlns:a16="http://schemas.microsoft.com/office/drawing/2014/main" id="{FBD762AC-50FA-47F2-80A3-FB7401069C2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9" name="Picture 46">
              <a:extLst>
                <a:ext uri="{FF2B5EF4-FFF2-40B4-BE49-F238E27FC236}">
                  <a16:creationId xmlns:a16="http://schemas.microsoft.com/office/drawing/2014/main" id="{ED499761-D5F5-4FCB-874E-2FBDC2BB5A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12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1" name="ชื่อเรื่อง 11">
            <a:extLst>
              <a:ext uri="{FF2B5EF4-FFF2-40B4-BE49-F238E27FC236}">
                <a16:creationId xmlns:a16="http://schemas.microsoft.com/office/drawing/2014/main" id="{A217A67E-03DD-4596-B8D5-43D4C0F1B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098" y="406990"/>
            <a:ext cx="4929801" cy="540311"/>
          </a:xfr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>
            <a:normAutofit/>
          </a:bodyPr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3 </a:t>
            </a:r>
            <a:r>
              <a:rPr lang="th-TH" sz="2000" b="1" spc="-2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แนวทาง/วิธีการปฏิบัติตามกฎหมายหรือระเบียบที่ใช้</a:t>
            </a:r>
            <a:endParaRPr lang="th-TH" b="1" dirty="0"/>
          </a:p>
        </p:txBody>
      </p:sp>
      <p:sp>
        <p:nvSpPr>
          <p:cNvPr id="26" name="ตัวแทนเนื้อหา 2">
            <a:extLst>
              <a:ext uri="{FF2B5EF4-FFF2-40B4-BE49-F238E27FC236}">
                <a16:creationId xmlns:a16="http://schemas.microsoft.com/office/drawing/2014/main" id="{175A76B3-F22A-4BE7-81A5-9900EFCC8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1672305"/>
            <a:ext cx="4733543" cy="4778706"/>
          </a:xfrm>
          <a:ln w="12700">
            <a:noFill/>
          </a:ln>
        </p:spPr>
        <p:txBody>
          <a:bodyPr>
            <a:noAutofit/>
          </a:bodyPr>
          <a:lstStyle/>
          <a:p>
            <a:pPr marL="0" indent="0" algn="thaiDist">
              <a:spcBef>
                <a:spcPts val="600"/>
              </a:spcBef>
              <a:buNone/>
            </a:pP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การขออนุมัติดำเนินการ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1. หนังสือขออนุมัติดำเนินโครงการ จากหัวหน้าส่วนราชการเจ้าของงบประมาณ หรือผู้ได้รับมอบอำนาจ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1.1 คณบดี วงเงินไม่เกิน 800,000 บาท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1.2 รองอธิการบดี ในวงเงินเกินกว่า 800,000 บาท แต่ไม่เกิน 2,000,000 บาท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1.3 อธิการบดี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2. การขออนุมัติโครงการ ควรมีสาระสำคัญโดยสรุป ดังนี้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2.1 หลักการและเหตุผล (เป็นที่มาของโครงการ)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2.2 วัตถุประสงค์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2.3 กลุ่มเป้าหมายหรือผู้เข้าร่วมโครงการ จำนวนผู้เข้าร่วมโครงการ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2.4 วิธีการดำเนินการ (รูปแบบในการดำเนินงาน กิจกรรม)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2.5 สถานที่ (ส่วนราชการหรือเอกชน)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2.6 ระยะเวลาดำเนินการ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2.7 งบประมาณ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2.8 ผู้รับผิดชอบโครงการ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2.9 การประเมินผลหรือตัวชี้วัด (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KPI)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โครงการ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2.10 ผลที่คาดว่าจะได้รับ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2.11 กำหนดการ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2.12 แผนรักษาความปลอดภัย (กรณีจัดฝึกอบรมให้แก่นิสิตนอกสถานที่)</a:t>
            </a:r>
          </a:p>
        </p:txBody>
      </p:sp>
      <p:sp>
        <p:nvSpPr>
          <p:cNvPr id="27" name="ชื่อเรื่อง 11">
            <a:extLst>
              <a:ext uri="{FF2B5EF4-FFF2-40B4-BE49-F238E27FC236}">
                <a16:creationId xmlns:a16="http://schemas.microsoft.com/office/drawing/2014/main" id="{50E25070-5F30-48E1-8B49-3762A129B625}"/>
              </a:ext>
            </a:extLst>
          </p:cNvPr>
          <p:cNvSpPr txBox="1">
            <a:spLocks/>
          </p:cNvSpPr>
          <p:nvPr/>
        </p:nvSpPr>
        <p:spPr>
          <a:xfrm>
            <a:off x="676657" y="1088792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ขั้นตอนการดำเนินการฝึกอบรม</a:t>
            </a:r>
            <a:endParaRPr lang="th-TH" spc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ตัวแทนเนื้อหา 2">
            <a:extLst>
              <a:ext uri="{FF2B5EF4-FFF2-40B4-BE49-F238E27FC236}">
                <a16:creationId xmlns:a16="http://schemas.microsoft.com/office/drawing/2014/main" id="{43AD9473-4B8E-4273-9753-8B9C10FC0B3E}"/>
              </a:ext>
            </a:extLst>
          </p:cNvPr>
          <p:cNvSpPr txBox="1">
            <a:spLocks/>
          </p:cNvSpPr>
          <p:nvPr/>
        </p:nvSpPr>
        <p:spPr>
          <a:xfrm>
            <a:off x="5710196" y="1672305"/>
            <a:ext cx="5910304" cy="414937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การขออนุมัติงบประมาณเพื่อเป็นค่าใช้จ่ายดำเนินการตามโครงการ ค่าใช้จ่ายต้องสอดคล้องกับวิธีการดำเนินงาน หรือกิจกรรมที่ได้กำหนดไว้ตามโครงการที่ได้รับอนุมัติ ประกอบด้วย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3.1 สถานที่ดำเนินการ (สถานที่ราชการ รัฐวิสาหกิจ หน่วยงานของรัฐ สถานที่เอกชน)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3.2 ระยะเวลาดำเนินการ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3.3 จำนวนผู้เข้ารับการอบรม บุคคลที่จะเบิกจ่ายค่าใช้จ่ายในการฝึกอบรมตามระเบียบ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กระทรวงการคลัง ว่าด้วยค่าใช้จ่ายในการฝึกอบรม การจัดงาน และการประชุมระหว่างประเทศ (ฉบับที่ 3) พ.ศ. 2555  ข้อ 10 ได้แก่ </a:t>
            </a:r>
          </a:p>
          <a:p>
            <a:pPr lvl="1" algn="thaiDi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h-TH" sz="1600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ประธานในพิธีเปิดหรือพิธีปิดการฝึกอบรม แขกผู้มีเกียรติ และผู้ติดตาม</a:t>
            </a:r>
          </a:p>
          <a:p>
            <a:pPr lvl="1" algn="thaiDi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h-TH" sz="1600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เจ้าหน้าที่</a:t>
            </a:r>
          </a:p>
          <a:p>
            <a:pPr lvl="1" algn="thaiDi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h-TH" sz="1600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วิทยากร</a:t>
            </a:r>
          </a:p>
          <a:p>
            <a:pPr lvl="1" algn="thaiDi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h-TH" sz="1600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ผู้เข้ารับการฝึกอบรม</a:t>
            </a:r>
          </a:p>
          <a:p>
            <a:pPr lvl="1" algn="thaiDi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h-TH" sz="1600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ผู้สังเกตการณ์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3.4 กำหนดการ หรือ ตารางเวลาการอบรม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3.5 งบประมาณที่ใช้ในการดำเนินการ (เงินงบประมาณแผ่นดิน หรือ เงินนอกงบประมาณแผ่นดิน)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หนังสือเชิญวิทยากร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หนังสือเชิญเข้าร่วมการฝึกอบรม และตอบรับเข้าร่วมการฝึกอบรม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6. หนังสือการยืนยัน หรือ หนังสือตอบรับแสดงความพร้อมจากหน่วยงาน องค์กร ที่จะเข้าไปศึกษาดูงาน (กรณีมีการศึกษาดูงาน)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</a:p>
          <a:p>
            <a:pPr marL="0" indent="0" algn="thaiDist">
              <a:spcBef>
                <a:spcPts val="0"/>
              </a:spcBef>
              <a:buFont typeface="Arial" panose="020B0604020202020204" pitchFamily="34" charset="0"/>
              <a:buNone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7149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41">
            <a:extLst>
              <a:ext uri="{FF2B5EF4-FFF2-40B4-BE49-F238E27FC236}">
                <a16:creationId xmlns:a16="http://schemas.microsoft.com/office/drawing/2014/main" id="{AB0A27B4-3E4D-4368-81E4-F805D77A4CEF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27" name="Picture 42">
              <a:extLst>
                <a:ext uri="{FF2B5EF4-FFF2-40B4-BE49-F238E27FC236}">
                  <a16:creationId xmlns:a16="http://schemas.microsoft.com/office/drawing/2014/main" id="{01CF380E-5AA1-4135-9CE6-7D89FD7AF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28" name="Picture 43">
              <a:extLst>
                <a:ext uri="{FF2B5EF4-FFF2-40B4-BE49-F238E27FC236}">
                  <a16:creationId xmlns:a16="http://schemas.microsoft.com/office/drawing/2014/main" id="{C82F6DFF-BB56-471A-A997-138443E0CF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9" name="Picture 44">
              <a:extLst>
                <a:ext uri="{FF2B5EF4-FFF2-40B4-BE49-F238E27FC236}">
                  <a16:creationId xmlns:a16="http://schemas.microsoft.com/office/drawing/2014/main" id="{2C8647CA-150A-4CD3-83A1-E878D9E22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30" name="Picture 45">
              <a:extLst>
                <a:ext uri="{FF2B5EF4-FFF2-40B4-BE49-F238E27FC236}">
                  <a16:creationId xmlns:a16="http://schemas.microsoft.com/office/drawing/2014/main" id="{5778FECD-55BF-4224-8A30-6AF5449BEC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31" name="Picture 46">
              <a:extLst>
                <a:ext uri="{FF2B5EF4-FFF2-40B4-BE49-F238E27FC236}">
                  <a16:creationId xmlns:a16="http://schemas.microsoft.com/office/drawing/2014/main" id="{49CC66FD-368E-408C-8DF4-12E9BE274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5" name="ตัวแทนข้อความ 6">
            <a:extLst>
              <a:ext uri="{FF2B5EF4-FFF2-40B4-BE49-F238E27FC236}">
                <a16:creationId xmlns:a16="http://schemas.microsoft.com/office/drawing/2014/main" id="{9071FCB4-EE09-41F2-B23B-507494052815}"/>
              </a:ext>
            </a:extLst>
          </p:cNvPr>
          <p:cNvSpPr txBox="1">
            <a:spLocks/>
          </p:cNvSpPr>
          <p:nvPr/>
        </p:nvSpPr>
        <p:spPr>
          <a:xfrm>
            <a:off x="6353043" y="3910126"/>
            <a:ext cx="5419343" cy="2563502"/>
          </a:xfrm>
          <a:prstGeom prst="rect">
            <a:avLst/>
          </a:prstGeom>
          <a:ln w="1905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spcBef>
                <a:spcPts val="0"/>
              </a:spcBef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ค่าใช้จ่ายในการฝึกอบรมที่ต้องปฏิบัติตามระเบียบฯ พัสดุ 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การจัดซื้อ/จัดจ้างดำเนินการโดยเจ้าหน้าที่พัสดุผ่านหัวหน้าเจ้าหน้าที่พัสดุ ไปยังผู้มีอำนาจอนุมัติ รายการ (1)–(8) (10) (11) และ (15) เช่น ค่าวัสดุในการดำเนินโครงการ ค่าวัสดุน้ำมันเชื้อเพลิงและหล่อลื่น ค่าถ่ายเอกสาร ค่าตกแต่งสถานที่ ค่าเช่าอุปกรณ์ ค่าเช่าเหมายานพาหนะ ค่ากระเป๋าใส่เอกสาร ค่าของที่ระลึก เป็นต้น</a:t>
            </a:r>
          </a:p>
          <a:p>
            <a:pPr algn="thaiDist"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1. บันทึกขออนุมัติจัดซื้อ จัดจ้าง</a:t>
            </a:r>
          </a:p>
          <a:p>
            <a:pPr algn="thaiDist"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2. รายละเอียดลักษณะเฉพาะของวัสดุ</a:t>
            </a:r>
          </a:p>
          <a:p>
            <a:pPr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3. รายงานขอซื้อ ขอจ้าง</a:t>
            </a:r>
          </a:p>
          <a:p>
            <a:pPr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4. ใบเสนอราคา</a:t>
            </a:r>
          </a:p>
          <a:p>
            <a:pPr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5. ใบสั่งซื้อ สั่งจ้าง</a:t>
            </a:r>
          </a:p>
          <a:p>
            <a:pPr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6. ใบส่งของ ใบเสร็จรับเงิน</a:t>
            </a:r>
          </a:p>
          <a:p>
            <a:pPr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7. ใบตรวจรับพัสดุ     </a:t>
            </a:r>
          </a:p>
        </p:txBody>
      </p:sp>
      <p:sp>
        <p:nvSpPr>
          <p:cNvPr id="22" name="ตัวแทนข้อความ 6">
            <a:extLst>
              <a:ext uri="{FF2B5EF4-FFF2-40B4-BE49-F238E27FC236}">
                <a16:creationId xmlns:a16="http://schemas.microsoft.com/office/drawing/2014/main" id="{35CD267B-1480-4F93-B289-C5729FD77E23}"/>
              </a:ext>
            </a:extLst>
          </p:cNvPr>
          <p:cNvSpPr txBox="1">
            <a:spLocks/>
          </p:cNvSpPr>
          <p:nvPr/>
        </p:nvSpPr>
        <p:spPr>
          <a:xfrm>
            <a:off x="666875" y="1339326"/>
            <a:ext cx="5632558" cy="927248"/>
          </a:xfrm>
          <a:prstGeom prst="rect">
            <a:avLst/>
          </a:prstGeom>
          <a:ln w="12700"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     เมื่อ</a:t>
            </a:r>
            <a:r>
              <a:rPr lang="th-TH" spc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ส่วนราชการผู้จัดฝึกอบรมดำเนินการจัดฝึกอบรมเสร็จสิ้นเรียบร้อยแล้ว จะต้องดำเนินการ                เบิกค่าใช้จ่ายที่ใช้ในการดำเนินการจัดฝึกอบรม โดยแนบ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ฝึกอบรมและค่าใช้จ่ายในการดำเนินโครงการที่ได้รับอนุมัติจากหัวหน้าส่วนราชการเจ้าของงบประมาณ หรือผู้ได้รับมอบอำนาจ</a:t>
            </a:r>
            <a:endParaRPr lang="th-TH" spc="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ตาราง 3">
            <a:extLst>
              <a:ext uri="{FF2B5EF4-FFF2-40B4-BE49-F238E27FC236}">
                <a16:creationId xmlns:a16="http://schemas.microsoft.com/office/drawing/2014/main" id="{AEE8BBE8-DF14-4ECA-BA57-2C78401A2B71}"/>
              </a:ext>
            </a:extLst>
          </p:cNvPr>
          <p:cNvGraphicFramePr>
            <a:graphicFrameLocks noGrp="1"/>
          </p:cNvGraphicFramePr>
          <p:nvPr/>
        </p:nvGraphicFramePr>
        <p:xfrm>
          <a:off x="716084" y="2182938"/>
          <a:ext cx="5419343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706">
                  <a:extLst>
                    <a:ext uri="{9D8B030D-6E8A-4147-A177-3AD203B41FA5}">
                      <a16:colId xmlns:a16="http://schemas.microsoft.com/office/drawing/2014/main" val="11334180"/>
                    </a:ext>
                  </a:extLst>
                </a:gridCol>
                <a:gridCol w="3629637">
                  <a:extLst>
                    <a:ext uri="{9D8B030D-6E8A-4147-A177-3AD203B41FA5}">
                      <a16:colId xmlns:a16="http://schemas.microsoft.com/office/drawing/2014/main" val="2753358383"/>
                    </a:ext>
                  </a:extLst>
                </a:gridCol>
              </a:tblGrid>
              <a:tr h="308779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เอกสารหลักฐานประกอบการเบิกจ่ายเงิน</a:t>
                      </a: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731908"/>
                  </a:ext>
                </a:extLst>
              </a:tr>
              <a:tr h="757912"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ค่าสมนาคุณวิทยากร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ใบสำคัญรับเงินสำหรับวิทยากร </a:t>
                      </a:r>
                    </a:p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หนังสือตอบรับวิทยากร </a:t>
                      </a:r>
                    </a:p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หนังสือเชิญวิทยากร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271724"/>
                  </a:ext>
                </a:extLst>
              </a:tr>
              <a:tr h="982479"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ค่าอาหาร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ใบเสร็จรับเงิน กรณีบุคคลธรรมดาใช้บิลเงินสดพร้อมสำเนาบัตรประจำตัวประชาชนและรับรองสำเนาถูกต้อง </a:t>
                      </a:r>
                    </a:p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แบบลงทะเบียนผู้เข้ารับการฝึกอบรมพร้อมลงลายมือชื่อ</a:t>
                      </a:r>
                    </a:p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ทุกวันที่เข้ารับการฝึกอบรม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560650"/>
                  </a:ext>
                </a:extLst>
              </a:tr>
              <a:tr h="982479"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ค่าอาหารว่างและเครื่องดื่ม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ใบเสร็จรับเงิน กรณีบุคคลธรรมดาใช้บิลเงินสดพร้อมสำเนาบัตรประจำตัวประชาชนและรับรองสำเนาถูกต้อง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แบบลงทะเบียนผู้เข้ารับการฝึกอบรมพร้อมลงลายมือชื่อ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ทุกวันที่เข้ารับการฝึกอบรม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97285"/>
                  </a:ext>
                </a:extLst>
              </a:tr>
              <a:tr h="308779">
                <a:tc>
                  <a:txBody>
                    <a:bodyPr/>
                    <a:lstStyle/>
                    <a:p>
                      <a:pPr algn="l"/>
                      <a:r>
                        <a:rPr lang="th-TH" sz="1600" b="0" spc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ค่าเช่าที่พัก</a:t>
                      </a:r>
                      <a:endParaRPr lang="en-US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ใบเสร็จรับเงินของโรงแรมพร้อม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Folio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325230"/>
                  </a:ext>
                </a:extLst>
              </a:tr>
            </a:tbl>
          </a:graphicData>
        </a:graphic>
      </p:graphicFrame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9C2B48BC-6015-4FF0-AD6C-46432743C12C}"/>
              </a:ext>
            </a:extLst>
          </p:cNvPr>
          <p:cNvGraphicFramePr>
            <a:graphicFrameLocks noGrp="1"/>
          </p:cNvGraphicFramePr>
          <p:nvPr/>
        </p:nvGraphicFramePr>
        <p:xfrm>
          <a:off x="6346312" y="1340848"/>
          <a:ext cx="5419343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248">
                  <a:extLst>
                    <a:ext uri="{9D8B030D-6E8A-4147-A177-3AD203B41FA5}">
                      <a16:colId xmlns:a16="http://schemas.microsoft.com/office/drawing/2014/main" val="589357114"/>
                    </a:ext>
                  </a:extLst>
                </a:gridCol>
                <a:gridCol w="3764095">
                  <a:extLst>
                    <a:ext uri="{9D8B030D-6E8A-4147-A177-3AD203B41FA5}">
                      <a16:colId xmlns:a16="http://schemas.microsoft.com/office/drawing/2014/main" val="3323770875"/>
                    </a:ext>
                  </a:extLst>
                </a:gridCol>
              </a:tblGrid>
              <a:tr h="29581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เอกสารหลักฐานประกอบการเบิกจ่ายเงิน</a:t>
                      </a: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345664"/>
                  </a:ext>
                </a:extLst>
              </a:tr>
              <a:tr h="51095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ค่ายานพาหนะ</a:t>
                      </a:r>
                      <a:endParaRPr lang="en-US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รถส่วนราชการ ใช้ใบเสร็จรับเงินคาน้ำมันเชื้อเพลิงและหล่อลื่น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(ระบุหมายเลขทะเบียนรถ) คาธรรมเนียมผ่านทาง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664479"/>
                  </a:ext>
                </a:extLst>
              </a:tr>
              <a:tr h="295818">
                <a:tc vMerge="1"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พาหนะประจำทาง  พาหนะรับจ้าง ใช้ใบรับรองแทนใบเสร็จรับเงิน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16334"/>
                  </a:ext>
                </a:extLst>
              </a:tr>
              <a:tr h="29581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พาหนะส่วนตัว ระบุระยะทางของกรมทางหลวง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88108"/>
                  </a:ext>
                </a:extLst>
              </a:tr>
              <a:tr h="726099">
                <a:tc vMerge="1"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rgbClr val="00206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โดยสารเครื่องบิน ใช้ใบเสร็จรับเงินของบริษัทสายการบิน หรือตัวแทนจำหน่าย หรือผู้ประกอบการธุรกิจนำเที่ยว หรือใบรับเงินที่แสดงรายละเอียดการเดินทาง พร้อม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Boarding Pass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764221"/>
                  </a:ext>
                </a:extLst>
              </a:tr>
            </a:tbl>
          </a:graphicData>
        </a:graphic>
      </p:graphicFrame>
      <p:sp>
        <p:nvSpPr>
          <p:cNvPr id="19" name="ชื่อเรื่อง 11">
            <a:extLst>
              <a:ext uri="{FF2B5EF4-FFF2-40B4-BE49-F238E27FC236}">
                <a16:creationId xmlns:a16="http://schemas.microsoft.com/office/drawing/2014/main" id="{45DFF881-2DD9-43AC-B7BE-EE7111430938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เอกสารหลักฐานประกอบการเบิกจ่ายเงิน</a:t>
            </a:r>
          </a:p>
        </p:txBody>
      </p:sp>
    </p:spTree>
    <p:extLst>
      <p:ext uri="{BB962C8B-B14F-4D97-AF65-F5344CB8AC3E}">
        <p14:creationId xmlns:p14="http://schemas.microsoft.com/office/powerpoint/2010/main" val="3012754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67759A47-4D0B-405A-9361-B345AEBB7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492366"/>
              </p:ext>
            </p:extLst>
          </p:nvPr>
        </p:nvGraphicFramePr>
        <p:xfrm>
          <a:off x="1069594" y="1543668"/>
          <a:ext cx="10433905" cy="4920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53">
                  <a:extLst>
                    <a:ext uri="{9D8B030D-6E8A-4147-A177-3AD203B41FA5}">
                      <a16:colId xmlns:a16="http://schemas.microsoft.com/office/drawing/2014/main" val="3694039228"/>
                    </a:ext>
                  </a:extLst>
                </a:gridCol>
                <a:gridCol w="3726255">
                  <a:extLst>
                    <a:ext uri="{9D8B030D-6E8A-4147-A177-3AD203B41FA5}">
                      <a16:colId xmlns:a16="http://schemas.microsoft.com/office/drawing/2014/main" val="3321268244"/>
                    </a:ext>
                  </a:extLst>
                </a:gridCol>
                <a:gridCol w="3726016">
                  <a:extLst>
                    <a:ext uri="{9D8B030D-6E8A-4147-A177-3AD203B41FA5}">
                      <a16:colId xmlns:a16="http://schemas.microsoft.com/office/drawing/2014/main" val="357912302"/>
                    </a:ext>
                  </a:extLst>
                </a:gridCol>
                <a:gridCol w="2166481">
                  <a:extLst>
                    <a:ext uri="{9D8B030D-6E8A-4147-A177-3AD203B41FA5}">
                      <a16:colId xmlns:a16="http://schemas.microsoft.com/office/drawing/2014/main" val="2234894509"/>
                    </a:ext>
                  </a:extLst>
                </a:gridCol>
              </a:tblGrid>
              <a:tr h="322241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ผังกระบวนการ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81450"/>
                  </a:ext>
                </a:extLst>
              </a:tr>
              <a:tr h="1149566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ร่างหลักสูตรโครงการฝึกอบรม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ติดต่อประสานงานผู้ที่เกี่ยวข้อง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ทำบันทึกขออนุมัติโครงการและงบประมาณ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กำหนดการฝึกอบรม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ผู้รับผิดชอบโครงการ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527269"/>
                  </a:ext>
                </a:extLst>
              </a:tr>
              <a:tr h="1149566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ตรวจสอบรายละเอียดโครงการ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กำหนดการฝึกอบรม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วงเงินงบประมาณโครงการ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ผู้รับผิดชอบโครงการ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หัวหน้าส่วนราชการเจ้าของงบประมาณหรือผู้ได้รับมอบอำนาจอนุมัติ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861466"/>
                  </a:ext>
                </a:extLst>
              </a:tr>
              <a:tr h="1149566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จัดทำบันทึกขออนุมัติยืมเงินทดรองจ่าย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จัดทำสัญญายืมเงิน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แนบบันทึกขออนุมัติโครงการและงบประมาณพร้อมรับรองสำเนา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ประมาณการค่าใช้จ่ายเท่าที่จ่ายจริง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ผู้รับผิดชอบโครงการ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895172"/>
                  </a:ext>
                </a:extLst>
              </a:tr>
              <a:tr h="1149566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ตรวจสอบสัญญายืมเงินทดรองจ่ายและเอกสารแนบสัญญาต่าง 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งานการเงิน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หัวหน้าส่วนราชการ หรือผู้ได้รับมอบอำนาจอนุมัติ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389902"/>
                  </a:ext>
                </a:extLst>
              </a:tr>
            </a:tbl>
          </a:graphicData>
        </a:graphic>
      </p:graphicFrame>
      <p:sp>
        <p:nvSpPr>
          <p:cNvPr id="25" name="ชื่อเรื่อง 11">
            <a:extLst>
              <a:ext uri="{FF2B5EF4-FFF2-40B4-BE49-F238E27FC236}">
                <a16:creationId xmlns:a16="http://schemas.microsoft.com/office/drawing/2014/main" id="{104B223E-2444-4C4A-814F-32BD5E3BC0F2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Flow Chart </a:t>
            </a:r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แนวทางการปฏิบัติในการฝึกอบรม</a:t>
            </a:r>
            <a:endParaRPr lang="th-TH" sz="1050" spc="0" dirty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56" name="กลุ่ม 55">
            <a:extLst>
              <a:ext uri="{FF2B5EF4-FFF2-40B4-BE49-F238E27FC236}">
                <a16:creationId xmlns:a16="http://schemas.microsoft.com/office/drawing/2014/main" id="{C5F56B1F-D44E-48B0-9352-1664C3D6A79B}"/>
              </a:ext>
            </a:extLst>
          </p:cNvPr>
          <p:cNvGrpSpPr/>
          <p:nvPr/>
        </p:nvGrpSpPr>
        <p:grpSpPr>
          <a:xfrm>
            <a:off x="2081206" y="2246954"/>
            <a:ext cx="3302128" cy="4217219"/>
            <a:chOff x="2081206" y="2246954"/>
            <a:chExt cx="3302128" cy="4217219"/>
          </a:xfrm>
        </p:grpSpPr>
        <p:sp>
          <p:nvSpPr>
            <p:cNvPr id="27" name="ข้าวหลามตัด 5">
              <a:extLst>
                <a:ext uri="{FF2B5EF4-FFF2-40B4-BE49-F238E27FC236}">
                  <a16:creationId xmlns:a16="http://schemas.microsoft.com/office/drawing/2014/main" id="{F72A277D-13EC-4AB8-A9AE-61443993A1E6}"/>
                </a:ext>
              </a:extLst>
            </p:cNvPr>
            <p:cNvSpPr/>
            <p:nvPr/>
          </p:nvSpPr>
          <p:spPr>
            <a:xfrm>
              <a:off x="3006143" y="3150449"/>
              <a:ext cx="1422613" cy="80970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ขออนุมัติโครงการ</a:t>
              </a:r>
            </a:p>
          </p:txBody>
        </p:sp>
        <p:sp>
          <p:nvSpPr>
            <p:cNvPr id="31" name="สี่เหลี่ยมผืนผ้า: มุมมน 23">
              <a:extLst>
                <a:ext uri="{FF2B5EF4-FFF2-40B4-BE49-F238E27FC236}">
                  <a16:creationId xmlns:a16="http://schemas.microsoft.com/office/drawing/2014/main" id="{80379E62-8C77-4C4D-AC9F-5624AA863BA1}"/>
                </a:ext>
              </a:extLst>
            </p:cNvPr>
            <p:cNvSpPr/>
            <p:nvPr/>
          </p:nvSpPr>
          <p:spPr>
            <a:xfrm>
              <a:off x="2081206" y="3375465"/>
              <a:ext cx="560934" cy="347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ไม่อนุมัติ</a:t>
              </a:r>
            </a:p>
          </p:txBody>
        </p:sp>
        <p:sp>
          <p:nvSpPr>
            <p:cNvPr id="32" name="สี่เหลี่ยมผืนผ้า: มุมมน 37">
              <a:extLst>
                <a:ext uri="{FF2B5EF4-FFF2-40B4-BE49-F238E27FC236}">
                  <a16:creationId xmlns:a16="http://schemas.microsoft.com/office/drawing/2014/main" id="{4A167C87-968C-4068-953B-1F3293CF4B35}"/>
                </a:ext>
              </a:extLst>
            </p:cNvPr>
            <p:cNvSpPr/>
            <p:nvPr/>
          </p:nvSpPr>
          <p:spPr>
            <a:xfrm>
              <a:off x="4822400" y="3372184"/>
              <a:ext cx="560934" cy="347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อนุมัติ</a:t>
              </a:r>
            </a:p>
          </p:txBody>
        </p:sp>
        <p:sp>
          <p:nvSpPr>
            <p:cNvPr id="33" name="สี่เหลี่ยมผืนผ้า: มุมมน 44">
              <a:extLst>
                <a:ext uri="{FF2B5EF4-FFF2-40B4-BE49-F238E27FC236}">
                  <a16:creationId xmlns:a16="http://schemas.microsoft.com/office/drawing/2014/main" id="{22F511AA-7176-43D2-A8F7-11CBB676E070}"/>
                </a:ext>
              </a:extLst>
            </p:cNvPr>
            <p:cNvSpPr/>
            <p:nvPr/>
          </p:nvSpPr>
          <p:spPr>
            <a:xfrm>
              <a:off x="2883457" y="4515035"/>
              <a:ext cx="1667984" cy="3916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จัดทำสัญญายืมเงินทดรองจ่าย</a:t>
              </a:r>
            </a:p>
          </p:txBody>
        </p:sp>
        <p:sp>
          <p:nvSpPr>
            <p:cNvPr id="34" name="ข้าวหลามตัด 60">
              <a:extLst>
                <a:ext uri="{FF2B5EF4-FFF2-40B4-BE49-F238E27FC236}">
                  <a16:creationId xmlns:a16="http://schemas.microsoft.com/office/drawing/2014/main" id="{B29C8C41-4B6F-442A-83C1-5B54E127B9D0}"/>
                </a:ext>
              </a:extLst>
            </p:cNvPr>
            <p:cNvSpPr/>
            <p:nvPr/>
          </p:nvSpPr>
          <p:spPr>
            <a:xfrm>
              <a:off x="2982673" y="5512539"/>
              <a:ext cx="1422613" cy="80970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ตรวจสอบสัญญายืมเงิน</a:t>
              </a:r>
            </a:p>
          </p:txBody>
        </p:sp>
        <p:sp>
          <p:nvSpPr>
            <p:cNvPr id="35" name="สี่เหลี่ยมผืนผ้า: มุมมน 62">
              <a:extLst>
                <a:ext uri="{FF2B5EF4-FFF2-40B4-BE49-F238E27FC236}">
                  <a16:creationId xmlns:a16="http://schemas.microsoft.com/office/drawing/2014/main" id="{AA94960F-5876-4EFF-AFCB-8B7B9BD3CC36}"/>
                </a:ext>
              </a:extLst>
            </p:cNvPr>
            <p:cNvSpPr/>
            <p:nvPr/>
          </p:nvSpPr>
          <p:spPr>
            <a:xfrm>
              <a:off x="2081206" y="5756463"/>
              <a:ext cx="560934" cy="347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ไม่อนุมัติ</a:t>
              </a:r>
            </a:p>
          </p:txBody>
        </p:sp>
        <p:sp>
          <p:nvSpPr>
            <p:cNvPr id="36" name="สี่เหลี่ยมผืนผ้า: มุมมน 65">
              <a:extLst>
                <a:ext uri="{FF2B5EF4-FFF2-40B4-BE49-F238E27FC236}">
                  <a16:creationId xmlns:a16="http://schemas.microsoft.com/office/drawing/2014/main" id="{FD565132-7AB9-4E55-9598-C966ECAF0CC3}"/>
                </a:ext>
              </a:extLst>
            </p:cNvPr>
            <p:cNvSpPr/>
            <p:nvPr/>
          </p:nvSpPr>
          <p:spPr>
            <a:xfrm>
              <a:off x="4822400" y="5736404"/>
              <a:ext cx="560934" cy="347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อนุมัติ</a:t>
              </a:r>
            </a:p>
          </p:txBody>
        </p:sp>
        <p:cxnSp>
          <p:nvCxnSpPr>
            <p:cNvPr id="26" name="ลูกศรเชื่อมต่อแบบตรง 25">
              <a:extLst>
                <a:ext uri="{FF2B5EF4-FFF2-40B4-BE49-F238E27FC236}">
                  <a16:creationId xmlns:a16="http://schemas.microsoft.com/office/drawing/2014/main" id="{3206DFB6-210E-4727-BD37-756CF41485AB}"/>
                </a:ext>
              </a:extLst>
            </p:cNvPr>
            <p:cNvCxnSpPr/>
            <p:nvPr/>
          </p:nvCxnSpPr>
          <p:spPr>
            <a:xfrm>
              <a:off x="3716323" y="3976932"/>
              <a:ext cx="0" cy="43042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ลูกศรเชื่อมต่อแบบตรง 27">
              <a:extLst>
                <a:ext uri="{FF2B5EF4-FFF2-40B4-BE49-F238E27FC236}">
                  <a16:creationId xmlns:a16="http://schemas.microsoft.com/office/drawing/2014/main" id="{53D655F5-E71B-44C1-9B20-3A8E945CC4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93980" y="4957019"/>
              <a:ext cx="15352" cy="50723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ตัวเชื่อมต่อตรง 5">
              <a:extLst>
                <a:ext uri="{FF2B5EF4-FFF2-40B4-BE49-F238E27FC236}">
                  <a16:creationId xmlns:a16="http://schemas.microsoft.com/office/drawing/2014/main" id="{31FDF0B3-DC6D-44EE-B920-60B2FFAF298D}"/>
                </a:ext>
              </a:extLst>
            </p:cNvPr>
            <p:cNvCxnSpPr>
              <a:stCxn id="27" idx="1"/>
            </p:cNvCxnSpPr>
            <p:nvPr/>
          </p:nvCxnSpPr>
          <p:spPr>
            <a:xfrm flipH="1">
              <a:off x="2642140" y="3555302"/>
              <a:ext cx="364003" cy="163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>
              <a:extLst>
                <a:ext uri="{FF2B5EF4-FFF2-40B4-BE49-F238E27FC236}">
                  <a16:creationId xmlns:a16="http://schemas.microsoft.com/office/drawing/2014/main" id="{B6B38871-530D-4E65-BE46-AF6003B58FEF}"/>
                </a:ext>
              </a:extLst>
            </p:cNvPr>
            <p:cNvCxnSpPr/>
            <p:nvPr/>
          </p:nvCxnSpPr>
          <p:spPr>
            <a:xfrm flipH="1">
              <a:off x="2651917" y="5925780"/>
              <a:ext cx="364003" cy="163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สี่เหลี่ยมผืนผ้า: มุมมน 44">
              <a:extLst>
                <a:ext uri="{FF2B5EF4-FFF2-40B4-BE49-F238E27FC236}">
                  <a16:creationId xmlns:a16="http://schemas.microsoft.com/office/drawing/2014/main" id="{EBE3EFB9-D2C4-4538-B676-315E20B22604}"/>
                </a:ext>
              </a:extLst>
            </p:cNvPr>
            <p:cNvSpPr/>
            <p:nvPr/>
          </p:nvSpPr>
          <p:spPr>
            <a:xfrm>
              <a:off x="2883457" y="2246954"/>
              <a:ext cx="1667984" cy="3916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โครงการฝึกอบรม</a:t>
              </a:r>
            </a:p>
          </p:txBody>
        </p:sp>
        <p:cxnSp>
          <p:nvCxnSpPr>
            <p:cNvPr id="38" name="ตัวเชื่อมต่อตรง 37">
              <a:extLst>
                <a:ext uri="{FF2B5EF4-FFF2-40B4-BE49-F238E27FC236}">
                  <a16:creationId xmlns:a16="http://schemas.microsoft.com/office/drawing/2014/main" id="{68D3524F-5E28-45BC-93D8-9BE9418EC05D}"/>
                </a:ext>
              </a:extLst>
            </p:cNvPr>
            <p:cNvCxnSpPr/>
            <p:nvPr/>
          </p:nvCxnSpPr>
          <p:spPr>
            <a:xfrm flipH="1">
              <a:off x="4428711" y="3548260"/>
              <a:ext cx="364003" cy="163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ตัวเชื่อมต่อตรง 38">
              <a:extLst>
                <a:ext uri="{FF2B5EF4-FFF2-40B4-BE49-F238E27FC236}">
                  <a16:creationId xmlns:a16="http://schemas.microsoft.com/office/drawing/2014/main" id="{481205BE-97A7-4AC2-A7CC-21175B3BB8A1}"/>
                </a:ext>
              </a:extLst>
            </p:cNvPr>
            <p:cNvCxnSpPr/>
            <p:nvPr/>
          </p:nvCxnSpPr>
          <p:spPr>
            <a:xfrm flipH="1">
              <a:off x="4422064" y="5914619"/>
              <a:ext cx="364003" cy="163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>
              <a:extLst>
                <a:ext uri="{FF2B5EF4-FFF2-40B4-BE49-F238E27FC236}">
                  <a16:creationId xmlns:a16="http://schemas.microsoft.com/office/drawing/2014/main" id="{252CC19D-88C6-4CFA-B6FF-1A6CF1FBF9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9248" y="2442779"/>
              <a:ext cx="0" cy="9179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ลูกศรเชื่อมต่อแบบตรง 23">
              <a:extLst>
                <a:ext uri="{FF2B5EF4-FFF2-40B4-BE49-F238E27FC236}">
                  <a16:creationId xmlns:a16="http://schemas.microsoft.com/office/drawing/2014/main" id="{7CF7BDBD-3977-4495-89AA-9AFE20DDF25F}"/>
                </a:ext>
              </a:extLst>
            </p:cNvPr>
            <p:cNvCxnSpPr/>
            <p:nvPr/>
          </p:nvCxnSpPr>
          <p:spPr>
            <a:xfrm>
              <a:off x="2359248" y="2442779"/>
              <a:ext cx="4746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ตัวเชื่อมต่อตรง 39">
              <a:extLst>
                <a:ext uri="{FF2B5EF4-FFF2-40B4-BE49-F238E27FC236}">
                  <a16:creationId xmlns:a16="http://schemas.microsoft.com/office/drawing/2014/main" id="{E9E3E081-90E2-44D2-9D97-B7EDC737BC32}"/>
                </a:ext>
              </a:extLst>
            </p:cNvPr>
            <p:cNvCxnSpPr>
              <a:cxnSpLocks/>
            </p:cNvCxnSpPr>
            <p:nvPr/>
          </p:nvCxnSpPr>
          <p:spPr>
            <a:xfrm>
              <a:off x="5102867" y="3738765"/>
              <a:ext cx="0" cy="97209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ลูกศรเชื่อมต่อแบบตรง 43">
              <a:extLst>
                <a:ext uri="{FF2B5EF4-FFF2-40B4-BE49-F238E27FC236}">
                  <a16:creationId xmlns:a16="http://schemas.microsoft.com/office/drawing/2014/main" id="{3D81BD3A-14F4-4CDE-9144-56AAB7F60480}"/>
                </a:ext>
              </a:extLst>
            </p:cNvPr>
            <p:cNvCxnSpPr/>
            <p:nvPr/>
          </p:nvCxnSpPr>
          <p:spPr>
            <a:xfrm flipH="1">
              <a:off x="4604065" y="4722588"/>
              <a:ext cx="49880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ตัวเชื่อมต่อตรง 45">
              <a:extLst>
                <a:ext uri="{FF2B5EF4-FFF2-40B4-BE49-F238E27FC236}">
                  <a16:creationId xmlns:a16="http://schemas.microsoft.com/office/drawing/2014/main" id="{EBC5D441-B3E5-4F39-9386-4F31366112F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59248" y="4714199"/>
              <a:ext cx="2425" cy="1017097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ลูกศรเชื่อมต่อแบบตรง 47">
              <a:extLst>
                <a:ext uri="{FF2B5EF4-FFF2-40B4-BE49-F238E27FC236}">
                  <a16:creationId xmlns:a16="http://schemas.microsoft.com/office/drawing/2014/main" id="{918AEE5A-4D98-4994-B45C-466A41453CCD}"/>
                </a:ext>
              </a:extLst>
            </p:cNvPr>
            <p:cNvCxnSpPr/>
            <p:nvPr/>
          </p:nvCxnSpPr>
          <p:spPr>
            <a:xfrm>
              <a:off x="2358130" y="4705810"/>
              <a:ext cx="4802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ลูกศรเชื่อมต่อแบบตรง 49">
              <a:extLst>
                <a:ext uri="{FF2B5EF4-FFF2-40B4-BE49-F238E27FC236}">
                  <a16:creationId xmlns:a16="http://schemas.microsoft.com/office/drawing/2014/main" id="{97B16B05-38E8-4962-83FE-CCB9D9D58E1B}"/>
                </a:ext>
              </a:extLst>
            </p:cNvPr>
            <p:cNvCxnSpPr/>
            <p:nvPr/>
          </p:nvCxnSpPr>
          <p:spPr>
            <a:xfrm>
              <a:off x="5102867" y="6103683"/>
              <a:ext cx="0" cy="31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ลูกศรเชื่อมต่อแบบตรง 51">
              <a:extLst>
                <a:ext uri="{FF2B5EF4-FFF2-40B4-BE49-F238E27FC236}">
                  <a16:creationId xmlns:a16="http://schemas.microsoft.com/office/drawing/2014/main" id="{F3819581-1964-4545-A85D-40CE62A4F4F9}"/>
                </a:ext>
              </a:extLst>
            </p:cNvPr>
            <p:cNvCxnSpPr>
              <a:cxnSpLocks/>
              <a:stCxn id="34" idx="2"/>
            </p:cNvCxnSpPr>
            <p:nvPr/>
          </p:nvCxnSpPr>
          <p:spPr>
            <a:xfrm>
              <a:off x="3693980" y="6322244"/>
              <a:ext cx="0" cy="14192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ลูกศรเชื่อมต่อแบบตรง 54">
              <a:extLst>
                <a:ext uri="{FF2B5EF4-FFF2-40B4-BE49-F238E27FC236}">
                  <a16:creationId xmlns:a16="http://schemas.microsoft.com/office/drawing/2014/main" id="{9B7D32DF-082F-450E-92CE-283E924C07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16323" y="2627462"/>
              <a:ext cx="15352" cy="50723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15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ตัวแทนเนื้อหา 13">
            <a:extLst>
              <a:ext uri="{FF2B5EF4-FFF2-40B4-BE49-F238E27FC236}">
                <a16:creationId xmlns:a16="http://schemas.microsoft.com/office/drawing/2014/main" id="{B4E58B9B-8B12-4DD1-AF09-BFA1ED2E9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1349543"/>
            <a:ext cx="5376863" cy="4091444"/>
          </a:xfrm>
          <a:ln>
            <a:solidFill>
              <a:srgbClr val="0070C0"/>
            </a:solidFill>
          </a:ln>
          <a:effectLst/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ความสำคัญและความเป็นมา</a:t>
            </a:r>
          </a:p>
          <a:p>
            <a:pPr marL="0" indent="0" algn="thaiDist">
              <a:spcBef>
                <a:spcPts val="600"/>
              </a:spcBef>
              <a:buNone/>
            </a:pPr>
            <a:r>
              <a:rPr lang="th-TH" sz="1600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งานการเงินและพัสดุ ในฐานะหน่วยงานที่มีหน้าที่รับผิดชอบด้านการเบิกจ่ายเงินงบประมาณ รวมถึงการให้คำปรึกษา คำแนะนำ และข้อเสนอแนะแก่บุคลากรที่เกี่ยวข้องด้านการเบิกจ่ายเงิน</a:t>
            </a:r>
            <a:r>
              <a:rPr lang="th-TH" sz="1600" spc="50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งบประมาณของหน่วยงาน เพื่อให้การเบิกจ่ายเงินในเรื่องของค่าใช้จ่ายในการฝึกอบรมและ</a:t>
            </a:r>
            <a:r>
              <a:rPr lang="th-TH" sz="1600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การจัดงานเป็นไปในแนวทางเดียวกัน รวมทั้งการใช้จ่ายงบประมาณของหน่วยงานเป็นไปอย่างเหมาะสม คุ้มค่า ถูกต้อง โปร่งใส </a:t>
            </a:r>
          </a:p>
          <a:p>
            <a:pPr marL="0" indent="0" algn="thaiDist">
              <a:spcBef>
                <a:spcPts val="600"/>
              </a:spcBef>
              <a:buNone/>
            </a:pPr>
            <a:r>
              <a:rPr lang="th-TH" sz="1600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งานการเงินและพัสดุจึงจัดทำคู่มือการเบิกค่าใช้จ่ายการฝึกอบรมและการจัดงานภายในประเทศ  เพื่อให้บุคลากรผู้ปฏิบัติงานถือปฏิบัติได้อย่างถูกต้องและเป็นไปตามกฎหมาย ระเบียบ วิธีการและหลักเกณฑ์การปฏิบัติงานที่เกี่ยวกับการเบิกจ่ายเงินงบประมาณ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  <a:p>
            <a:pPr marL="4572" lvl="1" indent="0">
              <a:spcBef>
                <a:spcPts val="6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เพื่อเป็นคู่มือในการปฏิบัติงานและตรวจสอบการเบิกจ่ายเงิน ป้องกันข้อผิดพลาดเกี่ยวกับการเบิกจ่ายค่าใช้จ่ายในการฝึกอบรมและการจัดงานภายในประเทศ</a:t>
            </a:r>
          </a:p>
          <a:p>
            <a:pPr marL="4572" lvl="1" indent="0">
              <a:spcBef>
                <a:spcPts val="60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spc="2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เพื่อให้บุคลากรคณะศึกษาศาสตร์ มหาวิทยาลัยนเรศวร ทราบถึงหลักเกณฑ์และขั้นตอน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การปฏิบัติที่ถูกต้อง</a:t>
            </a:r>
          </a:p>
          <a:p>
            <a:pPr marL="4572" lvl="1" indent="0">
              <a:spcBef>
                <a:spcPts val="60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3. เพื่อเป็นแหล่งความรู้ในการศึกษาค้นคว้าและให้คำแนะนำปรึกษาการเบิกจ่ายเงินแก่บุคลากรคณะศึกษาศาสตร์ มหาวิทยาลัยนเรศวร</a:t>
            </a:r>
          </a:p>
          <a:p>
            <a:pPr marL="4572" lvl="1" indent="0">
              <a:spcBef>
                <a:spcPts val="600"/>
              </a:spcBef>
              <a:buNone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ตัวแทนเนื้อหา 13">
            <a:extLst>
              <a:ext uri="{FF2B5EF4-FFF2-40B4-BE49-F238E27FC236}">
                <a16:creationId xmlns:a16="http://schemas.microsoft.com/office/drawing/2014/main" id="{5817B5B5-4A0D-4D85-B420-7B858770868B}"/>
              </a:ext>
            </a:extLst>
          </p:cNvPr>
          <p:cNvSpPr txBox="1">
            <a:spLocks/>
          </p:cNvSpPr>
          <p:nvPr/>
        </p:nvSpPr>
        <p:spPr>
          <a:xfrm>
            <a:off x="6096378" y="1349542"/>
            <a:ext cx="5376863" cy="4103306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" lvl="1" indent="0">
              <a:spcBef>
                <a:spcPts val="600"/>
              </a:spcBef>
              <a:buNone/>
            </a:pP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ขอบเขต</a:t>
            </a:r>
          </a:p>
          <a:p>
            <a:pPr marL="4572" lvl="1" indent="0" algn="thaiDist">
              <a:spcBef>
                <a:spcPts val="60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คู่มือ “การเบิกค่าใช้จ่ายการฝึกอบรมและการจัดงานภายในประเทศ” นี้ จัดทำขึ้นโดยเน้นเฉพาะการจัดฝึกอบรมและการจัดงานภายในประเทศเท่านั้น ซึ่งเป็นรายการค่าใช้จ่ายที่เกิดขึ้นเป็นประจำ โดยรวบรวมสาระสำคัญเกี่ยวกับกฎหมาย ระเบียบ คำสั่ง และหลักเกณฑ์การเบิกจ่ายที่ควรทราบพร้อมด้วยข้อสังเกตที่น่าสนใจ เพื่อให้ผู้ปฏิบัติงานเกี่ยวกับเรื่องดังกล่าวได้ใช้เป็นแนวทางในการเบิกจ่ายเงินและลดข้อผิดพลาดจากการปฏิบัติงาน รวมทั้งศึกษาค้นคว้าเพิ่มเติมนอกเหนือจากกฎหมาย ระเบียบที่ทางราชการกำหนด รวมถึงเจ้าหน้าที่การเงินของหน่วยงานสามารถให้คำปรึกษา แนะนำการเบิกจ่ายเงินดังกล่าวได้อย่างถูกต้องเป็นไปในแนวทางเดียวกัน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ส่วนประกอบเนื้อหาสาระที่สำคัญ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1 ความสำคัญและความเป็นมา วัตถุประสงค์ และขอบเขต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ส่วนที่ 2 สาระสำคัญของกฎหมายและระเบียบที่เกี่ยวข้อง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spc="-2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3 แนวทาง/วิธีการปฏิบัติตามกฎหมายหรือระเบียบที่ใช้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ส่วนที่ 4 บทสรุป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ส่วนที่ 5 คำถาม – คำตอบ ที่พบบ่อย</a:t>
            </a:r>
          </a:p>
          <a:p>
            <a:pPr marL="4572" lvl="1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2" name="Group 41">
            <a:extLst>
              <a:ext uri="{FF2B5EF4-FFF2-40B4-BE49-F238E27FC236}">
                <a16:creationId xmlns:a16="http://schemas.microsoft.com/office/drawing/2014/main" id="{AADE05AA-539C-414D-BA44-B812360FAB3C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23" name="Picture 42">
              <a:extLst>
                <a:ext uri="{FF2B5EF4-FFF2-40B4-BE49-F238E27FC236}">
                  <a16:creationId xmlns:a16="http://schemas.microsoft.com/office/drawing/2014/main" id="{4E4FBBB1-72FF-4D08-838B-30126DA13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24" name="Picture 43">
              <a:extLst>
                <a:ext uri="{FF2B5EF4-FFF2-40B4-BE49-F238E27FC236}">
                  <a16:creationId xmlns:a16="http://schemas.microsoft.com/office/drawing/2014/main" id="{25B0E635-F853-4D2F-9A65-0E26AD933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6" name="Picture 44">
              <a:extLst>
                <a:ext uri="{FF2B5EF4-FFF2-40B4-BE49-F238E27FC236}">
                  <a16:creationId xmlns:a16="http://schemas.microsoft.com/office/drawing/2014/main" id="{7D41836E-ED9E-4A16-9431-F6BE74B54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7" name="Picture 45">
              <a:extLst>
                <a:ext uri="{FF2B5EF4-FFF2-40B4-BE49-F238E27FC236}">
                  <a16:creationId xmlns:a16="http://schemas.microsoft.com/office/drawing/2014/main" id="{D05C32E3-8F58-4A7A-87F3-4AEA50349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8" name="Picture 46">
              <a:extLst>
                <a:ext uri="{FF2B5EF4-FFF2-40B4-BE49-F238E27FC236}">
                  <a16:creationId xmlns:a16="http://schemas.microsoft.com/office/drawing/2014/main" id="{8D9E924F-090E-4E6C-9C01-8986225F81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29" name="Group 14">
            <a:extLst>
              <a:ext uri="{FF2B5EF4-FFF2-40B4-BE49-F238E27FC236}">
                <a16:creationId xmlns:a16="http://schemas.microsoft.com/office/drawing/2014/main" id="{38AB8632-5A04-4C73-8ABA-B08094D9B4C8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30" name="Picture 26">
              <a:extLst>
                <a:ext uri="{FF2B5EF4-FFF2-40B4-BE49-F238E27FC236}">
                  <a16:creationId xmlns:a16="http://schemas.microsoft.com/office/drawing/2014/main" id="{0A6D2343-F1FC-4C34-BF66-3A49558DC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31" name="Picture 27">
              <a:extLst>
                <a:ext uri="{FF2B5EF4-FFF2-40B4-BE49-F238E27FC236}">
                  <a16:creationId xmlns:a16="http://schemas.microsoft.com/office/drawing/2014/main" id="{0977DD8D-5DEE-4682-86C9-F5A8E32CC3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32" name="Picture 28">
              <a:extLst>
                <a:ext uri="{FF2B5EF4-FFF2-40B4-BE49-F238E27FC236}">
                  <a16:creationId xmlns:a16="http://schemas.microsoft.com/office/drawing/2014/main" id="{8E2228A7-1F9A-4353-AA35-76CF58920E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33" name="Picture 29">
              <a:extLst>
                <a:ext uri="{FF2B5EF4-FFF2-40B4-BE49-F238E27FC236}">
                  <a16:creationId xmlns:a16="http://schemas.microsoft.com/office/drawing/2014/main" id="{FC359B81-2EA1-47FB-9A8C-0D464AD63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34" name="Picture 30">
              <a:extLst>
                <a:ext uri="{FF2B5EF4-FFF2-40B4-BE49-F238E27FC236}">
                  <a16:creationId xmlns:a16="http://schemas.microsoft.com/office/drawing/2014/main" id="{8C44EAA4-FB69-48C6-B487-B9F7115F5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17" name="ชื่อเรื่อง 11">
            <a:extLst>
              <a:ext uri="{FF2B5EF4-FFF2-40B4-BE49-F238E27FC236}">
                <a16:creationId xmlns:a16="http://schemas.microsoft.com/office/drawing/2014/main" id="{03AE5D36-F954-4D06-9504-C073C1873B3C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1 ความสำคัญและความเป็นมา วัตถุประสงค์ และขอบเขต</a:t>
            </a:r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30923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67759A47-4D0B-405A-9361-B345AEBB7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932617"/>
              </p:ext>
            </p:extLst>
          </p:nvPr>
        </p:nvGraphicFramePr>
        <p:xfrm>
          <a:off x="1069594" y="1543669"/>
          <a:ext cx="10433905" cy="5119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53">
                  <a:extLst>
                    <a:ext uri="{9D8B030D-6E8A-4147-A177-3AD203B41FA5}">
                      <a16:colId xmlns:a16="http://schemas.microsoft.com/office/drawing/2014/main" val="3694039228"/>
                    </a:ext>
                  </a:extLst>
                </a:gridCol>
                <a:gridCol w="3726255">
                  <a:extLst>
                    <a:ext uri="{9D8B030D-6E8A-4147-A177-3AD203B41FA5}">
                      <a16:colId xmlns:a16="http://schemas.microsoft.com/office/drawing/2014/main" val="3321268244"/>
                    </a:ext>
                  </a:extLst>
                </a:gridCol>
                <a:gridCol w="3726016">
                  <a:extLst>
                    <a:ext uri="{9D8B030D-6E8A-4147-A177-3AD203B41FA5}">
                      <a16:colId xmlns:a16="http://schemas.microsoft.com/office/drawing/2014/main" val="357912302"/>
                    </a:ext>
                  </a:extLst>
                </a:gridCol>
                <a:gridCol w="2166481">
                  <a:extLst>
                    <a:ext uri="{9D8B030D-6E8A-4147-A177-3AD203B41FA5}">
                      <a16:colId xmlns:a16="http://schemas.microsoft.com/office/drawing/2014/main" val="2234894509"/>
                    </a:ext>
                  </a:extLst>
                </a:gridCol>
              </a:tblGrid>
              <a:tr h="286143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ผังกระบวนการ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รายละเอียด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81450"/>
                  </a:ext>
                </a:extLst>
              </a:tr>
              <a:tr h="10873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รายการค่าใช้จ่าย ข้อ 8 (1) – (15)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ผู้รับผิดชอบโครงการ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527269"/>
                  </a:ext>
                </a:extLst>
              </a:tr>
              <a:tr h="2489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รายการค่าใช้จ่าย ข้อ 8 (1) – (8) และ (10) – (11) การจัดซื้อ                 จัดจ้างดำเนินการโดยเจ้าหน้าที่พัสดุผ่านหัวหน้าเจ้าหน้าที่พัสดุ               ไปยังผู้มีอำนาจอนุมัติ หากการจัดซื้อจัดจ้างวงเงินตั้งแต่ 5,000 บาท             ขึ้นไป ตองดำเนินการในระบบ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e-GP </a:t>
                      </a: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ไม่วาจะยืมเงินหรือไม่ก็ตาม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รายการค่าใช้จ่าย ข้อ 8 (15) ผู้จัดใชยานพาหนะของสวนราชการ                หรือยืมมาจากสวนราชการอื่น หรือรถเชาตามสัญญาเชาใหเบิกคาน้ำมันเชื้อเพลิงตามจ่ายจริง การจัดซื้อจัดจ้างดำเนินการโดยเจ้าหน้าที่พัสดุผ่านหัวหน้าเจ้าหน้าที่พัสดุไปยังผู้มีอำนาจอนุมัติ หรือเช่าเหมายานพาหนะ (รถจ้างเหมา) หากการจ้างเหมาวงเงินตั้งแต่ 5,000 บาท ขึ้นไป ตองดำเนินการในระบบ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e-GP </a:t>
                      </a: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ไม่วาจะยืมเงินหรือไม่ก็ตาม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รายการค่าใช้จ่าย ข้อ 8 (9) และ (12) – (15) ผู้รับผิดชอบโครงการดำเนินการจัดทำบันทึกขออนุมัติเบิกเงินค่าใช้จ่ายในการฝึกอบรม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ผู้รับผิดชอบโครงการ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งานการเงินและพัสดุ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หัวหน้าส่วนราชการ หรือผู้ได้รับมอบอำนาจอนุมัติ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259891"/>
                  </a:ext>
                </a:extLst>
              </a:tr>
              <a:tr h="100462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รายการค่าใช้จ่าย ข้อ 8 (1) – (15) ที่ได้รับอนุมัติเบิกจ่ายเงิน              เรียบร้อยแล้ว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ผู้รับผิดชอบโครงการ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งานการเงินและพัสดุ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724940"/>
                  </a:ext>
                </a:extLst>
              </a:tr>
            </a:tbl>
          </a:graphicData>
        </a:graphic>
      </p:graphicFrame>
      <p:sp>
        <p:nvSpPr>
          <p:cNvPr id="25" name="ชื่อเรื่อง 11">
            <a:extLst>
              <a:ext uri="{FF2B5EF4-FFF2-40B4-BE49-F238E27FC236}">
                <a16:creationId xmlns:a16="http://schemas.microsoft.com/office/drawing/2014/main" id="{104B223E-2444-4C4A-814F-32BD5E3BC0F2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Flow Chart </a:t>
            </a:r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แนวทางการปฏิบัติในการฝึกอบรม (ต่อ)</a:t>
            </a:r>
            <a:endParaRPr lang="th-TH" sz="1050" spc="0" dirty="0">
              <a:solidFill>
                <a:schemeClr val="tx1">
                  <a:lumMod val="95000"/>
                  <a:lumOff val="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3C697B6C-4913-4625-9C60-70EDA68B0357}"/>
              </a:ext>
            </a:extLst>
          </p:cNvPr>
          <p:cNvGrpSpPr/>
          <p:nvPr/>
        </p:nvGrpSpPr>
        <p:grpSpPr>
          <a:xfrm>
            <a:off x="2098198" y="2197530"/>
            <a:ext cx="3302128" cy="4171339"/>
            <a:chOff x="2098198" y="2197530"/>
            <a:chExt cx="3302128" cy="4171339"/>
          </a:xfrm>
        </p:grpSpPr>
        <p:sp>
          <p:nvSpPr>
            <p:cNvPr id="6" name="ข้าวหลามตัด 5">
              <a:extLst>
                <a:ext uri="{FF2B5EF4-FFF2-40B4-BE49-F238E27FC236}">
                  <a16:creationId xmlns:a16="http://schemas.microsoft.com/office/drawing/2014/main" id="{10C535D3-DFA7-40CE-8EEF-C9E92881E2AD}"/>
                </a:ext>
              </a:extLst>
            </p:cNvPr>
            <p:cNvSpPr/>
            <p:nvPr/>
          </p:nvSpPr>
          <p:spPr>
            <a:xfrm>
              <a:off x="3006904" y="3824582"/>
              <a:ext cx="1422613" cy="80970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ขออนุมัติเบิกเงิน</a:t>
              </a:r>
            </a:p>
          </p:txBody>
        </p:sp>
        <p:sp>
          <p:nvSpPr>
            <p:cNvPr id="24" name="สี่เหลี่ยมผืนผ้า: มุมมน 23">
              <a:extLst>
                <a:ext uri="{FF2B5EF4-FFF2-40B4-BE49-F238E27FC236}">
                  <a16:creationId xmlns:a16="http://schemas.microsoft.com/office/drawing/2014/main" id="{0B952094-90B3-41E8-A16F-670B1021AE5C}"/>
                </a:ext>
              </a:extLst>
            </p:cNvPr>
            <p:cNvSpPr/>
            <p:nvPr/>
          </p:nvSpPr>
          <p:spPr>
            <a:xfrm>
              <a:off x="2098198" y="4061660"/>
              <a:ext cx="560934" cy="347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ไม่อนุมัติ</a:t>
              </a:r>
            </a:p>
          </p:txBody>
        </p:sp>
        <p:sp>
          <p:nvSpPr>
            <p:cNvPr id="38" name="สี่เหลี่ยมผืนผ้า: มุมมน 37">
              <a:extLst>
                <a:ext uri="{FF2B5EF4-FFF2-40B4-BE49-F238E27FC236}">
                  <a16:creationId xmlns:a16="http://schemas.microsoft.com/office/drawing/2014/main" id="{D70E145B-EDF1-4575-AB25-A1D26A8E8EBB}"/>
                </a:ext>
              </a:extLst>
            </p:cNvPr>
            <p:cNvSpPr/>
            <p:nvPr/>
          </p:nvSpPr>
          <p:spPr>
            <a:xfrm>
              <a:off x="4839392" y="4049990"/>
              <a:ext cx="560934" cy="347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อนุมัติ</a:t>
              </a:r>
            </a:p>
          </p:txBody>
        </p:sp>
        <p:sp>
          <p:nvSpPr>
            <p:cNvPr id="26" name="สี่เหลี่ยมผืนผ้า: มุมมน 44">
              <a:extLst>
                <a:ext uri="{FF2B5EF4-FFF2-40B4-BE49-F238E27FC236}">
                  <a16:creationId xmlns:a16="http://schemas.microsoft.com/office/drawing/2014/main" id="{45C84980-46B5-4FF6-A0D1-5E8BDE0E9FDF}"/>
                </a:ext>
              </a:extLst>
            </p:cNvPr>
            <p:cNvSpPr/>
            <p:nvPr/>
          </p:nvSpPr>
          <p:spPr>
            <a:xfrm>
              <a:off x="2771675" y="2197530"/>
              <a:ext cx="1893070" cy="3916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Aft>
                  <a:spcPts val="0"/>
                </a:spcAft>
              </a:pPr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การบริหารค่าใช้จ่ายในการฝึกอบรม</a:t>
              </a:r>
            </a:p>
          </p:txBody>
        </p:sp>
        <p:sp>
          <p:nvSpPr>
            <p:cNvPr id="23" name="สี่เหลี่ยมผืนผ้า: มุมมน 44">
              <a:extLst>
                <a:ext uri="{FF2B5EF4-FFF2-40B4-BE49-F238E27FC236}">
                  <a16:creationId xmlns:a16="http://schemas.microsoft.com/office/drawing/2014/main" id="{8C97946F-2620-499B-A31D-93A21C51B87B}"/>
                </a:ext>
              </a:extLst>
            </p:cNvPr>
            <p:cNvSpPr/>
            <p:nvPr/>
          </p:nvSpPr>
          <p:spPr>
            <a:xfrm>
              <a:off x="2884218" y="5977219"/>
              <a:ext cx="1667984" cy="3916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ส่งใช้คืนเงินยืมทดรองจ่าย</a:t>
              </a:r>
            </a:p>
          </p:txBody>
        </p:sp>
        <p:cxnSp>
          <p:nvCxnSpPr>
            <p:cNvPr id="4" name="ลูกศรเชื่อมต่อแบบตรง 3">
              <a:extLst>
                <a:ext uri="{FF2B5EF4-FFF2-40B4-BE49-F238E27FC236}">
                  <a16:creationId xmlns:a16="http://schemas.microsoft.com/office/drawing/2014/main" id="{E990BDAD-17C9-45CA-BBAF-2FEA82697ADC}"/>
                </a:ext>
              </a:extLst>
            </p:cNvPr>
            <p:cNvCxnSpPr/>
            <p:nvPr/>
          </p:nvCxnSpPr>
          <p:spPr>
            <a:xfrm>
              <a:off x="3716323" y="2589180"/>
              <a:ext cx="0" cy="114392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>
              <a:extLst>
                <a:ext uri="{FF2B5EF4-FFF2-40B4-BE49-F238E27FC236}">
                  <a16:creationId xmlns:a16="http://schemas.microsoft.com/office/drawing/2014/main" id="{9FBACA3B-CFCE-46CE-8695-7271824BF2DD}"/>
                </a:ext>
              </a:extLst>
            </p:cNvPr>
            <p:cNvCxnSpPr>
              <a:stCxn id="6" idx="3"/>
              <a:endCxn id="38" idx="1"/>
            </p:cNvCxnSpPr>
            <p:nvPr/>
          </p:nvCxnSpPr>
          <p:spPr>
            <a:xfrm flipV="1">
              <a:off x="4429517" y="4223600"/>
              <a:ext cx="409875" cy="583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>
              <a:extLst>
                <a:ext uri="{FF2B5EF4-FFF2-40B4-BE49-F238E27FC236}">
                  <a16:creationId xmlns:a16="http://schemas.microsoft.com/office/drawing/2014/main" id="{B4ED282B-0982-47B4-8FF4-52379B29934C}"/>
                </a:ext>
              </a:extLst>
            </p:cNvPr>
            <p:cNvCxnSpPr/>
            <p:nvPr/>
          </p:nvCxnSpPr>
          <p:spPr>
            <a:xfrm flipV="1">
              <a:off x="2659626" y="4223600"/>
              <a:ext cx="409875" cy="583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20">
              <a:extLst>
                <a:ext uri="{FF2B5EF4-FFF2-40B4-BE49-F238E27FC236}">
                  <a16:creationId xmlns:a16="http://schemas.microsoft.com/office/drawing/2014/main" id="{016386FB-B995-4365-9B83-9F07C173BF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8665" y="2400667"/>
              <a:ext cx="0" cy="164421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ลูกศรเชื่อมต่อแบบตรง 26">
              <a:extLst>
                <a:ext uri="{FF2B5EF4-FFF2-40B4-BE49-F238E27FC236}">
                  <a16:creationId xmlns:a16="http://schemas.microsoft.com/office/drawing/2014/main" id="{3DE44A09-5D7F-46B1-8F3E-03BB8A6317F8}"/>
                </a:ext>
              </a:extLst>
            </p:cNvPr>
            <p:cNvCxnSpPr/>
            <p:nvPr/>
          </p:nvCxnSpPr>
          <p:spPr>
            <a:xfrm>
              <a:off x="2370276" y="2393355"/>
              <a:ext cx="38266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ลูกศรเชื่อมต่อแบบตรง 32">
              <a:extLst>
                <a:ext uri="{FF2B5EF4-FFF2-40B4-BE49-F238E27FC236}">
                  <a16:creationId xmlns:a16="http://schemas.microsoft.com/office/drawing/2014/main" id="{17C0246D-FCD3-49DE-8AC1-669ABD3DAE15}"/>
                </a:ext>
              </a:extLst>
            </p:cNvPr>
            <p:cNvCxnSpPr/>
            <p:nvPr/>
          </p:nvCxnSpPr>
          <p:spPr>
            <a:xfrm>
              <a:off x="3716323" y="4651065"/>
              <a:ext cx="0" cy="114392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ตัวเชื่อมต่อตรง 33">
              <a:extLst>
                <a:ext uri="{FF2B5EF4-FFF2-40B4-BE49-F238E27FC236}">
                  <a16:creationId xmlns:a16="http://schemas.microsoft.com/office/drawing/2014/main" id="{F038DD8F-EF41-4E14-AB1C-4CD5C5177974}"/>
                </a:ext>
              </a:extLst>
            </p:cNvPr>
            <p:cNvCxnSpPr/>
            <p:nvPr/>
          </p:nvCxnSpPr>
          <p:spPr>
            <a:xfrm>
              <a:off x="5119859" y="4408880"/>
              <a:ext cx="0" cy="176416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ลูกศรเชื่อมต่อแบบตรง 35">
              <a:extLst>
                <a:ext uri="{FF2B5EF4-FFF2-40B4-BE49-F238E27FC236}">
                  <a16:creationId xmlns:a16="http://schemas.microsoft.com/office/drawing/2014/main" id="{97C58685-76E4-48E3-B939-510529C54F20}"/>
                </a:ext>
              </a:extLst>
            </p:cNvPr>
            <p:cNvCxnSpPr/>
            <p:nvPr/>
          </p:nvCxnSpPr>
          <p:spPr>
            <a:xfrm flipH="1">
              <a:off x="4552202" y="6173044"/>
              <a:ext cx="56765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543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15" name="ชื่อเรื่อง 11">
            <a:extLst>
              <a:ext uri="{FF2B5EF4-FFF2-40B4-BE49-F238E27FC236}">
                <a16:creationId xmlns:a16="http://schemas.microsoft.com/office/drawing/2014/main" id="{E724B99C-69C1-4F6A-909A-043AAAABD83B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4 บทสรุป</a:t>
            </a:r>
            <a:endParaRPr lang="th-TH" b="1" dirty="0"/>
          </a:p>
        </p:txBody>
      </p:sp>
      <p:sp>
        <p:nvSpPr>
          <p:cNvPr id="16" name="ตัวแทนข้อความ 6">
            <a:extLst>
              <a:ext uri="{FF2B5EF4-FFF2-40B4-BE49-F238E27FC236}">
                <a16:creationId xmlns:a16="http://schemas.microsoft.com/office/drawing/2014/main" id="{93EB5BAF-C996-4EC7-95FA-4AD6B77F7D04}"/>
              </a:ext>
            </a:extLst>
          </p:cNvPr>
          <p:cNvSpPr txBox="1">
            <a:spLocks/>
          </p:cNvSpPr>
          <p:nvPr/>
        </p:nvSpPr>
        <p:spPr>
          <a:xfrm>
            <a:off x="2201789" y="1363934"/>
            <a:ext cx="8149201" cy="3946022"/>
          </a:xfrm>
          <a:prstGeom prst="rect">
            <a:avLst/>
          </a:prstGeom>
          <a:ln w="1905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จากสาระสำคัญต่าง ๆ ที่เกี่ยวกับระเบียบค่าใช้จ่ายในการฝึกอบรมและการจัดงานภายในประเทศ รวมทั้งแนวทาง วิธีการปฏิบัติตามกฎหมายหรือระเบียบที่ใช้ ที่เห็นว่ามีความจำเป็นที่ต้องมีรายละเอียดที่เป็นแนวปฏิบัติงานจริง เพื่อให้เกิดประโยชน์แก่ผู้ที่จะนำเอาองค์ความรู้ที่ได้รวบรวมไว้นี้ไปใช้เป็นคู่มือในการปฏิบัติงาน โดยเฉพาะอย่างยิ่งในเรื่องการจัดฝึกอบรม สัมมนา ซึ่งหน่วยงานของรัฐต้องดำเนินการเป็นประจำทุกปีงบประมาณเป็นจำนวนมาก</a:t>
            </a:r>
          </a:p>
          <a:p>
            <a:pPr algn="thaiDist">
              <a:lnSpc>
                <a:spcPct val="110000"/>
              </a:lnSpc>
              <a:spcBef>
                <a:spcPts val="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ในคู่มือฉบับนี้ ได้เรียบเรียงเนื้อหาเป็นหมวดหมู่ลำดับไปตามระเบียบกระทรวงการคลัง ว่าด้วยค่าใช้จ่ายในการฝึกอบรม การจัดงานและการประชุมระหว่างประเทศ สรุปสาระสำคัญต่าง ๆ เพื่อให้ง่ายแก่การนำไปปฏิบัติงานจริง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จัดทำขึ้นโดยเน้นเฉพาะการจัดฝึกอบรมและการจัดงานภายในประเทศ ซึ่งเป็นรายการค่าใช้จ่ายที่เกิดขึ้นเป็นประจำ โดยรวบรวมสาระสำคัญเกี่ยวกับกฎหมาย ระเบียบ คำสั่ง และหลักเกณฑ์การเบิกจ่ายที่ควรทราบพร้อมด้วยข้อสังเกตที่น่าสนใจ 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พร้อมทั้งได้นำเสนอหลักเกณฑ์ แนวทาง วิธีการปฏิบัติในการฝึกอบรมในรูปแบบตารางและแผนผัง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(Flow chart)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ซึ่งง่ายต่อการทำความเข้าใจ เ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่อให้ผู้ปฏิบัติงานเกี่ยวกับเรื่องดังกล่าวได้ใช้เป็นแนวทางในการเบิกจ่ายเงินและลดข้อผิดพลาดจากการปฏิบัติงาน รวมทั้งศึกษาค้นคว้าเพิ่มเติมนอกเหนือจากกฎหมาย ระเบียบที่ทางราชการกำหนด รวมถึงเจ้าหน้าที่การเงินของหน่วยงานสามารถให้คำปรึกษา แนะนำการเบิกจ่ายเงินดังกล่าวได้อย่างถูกต้องเป็นไปในแนวทางเดียวกัน</a:t>
            </a:r>
          </a:p>
          <a:p>
            <a:pPr algn="thaiDi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pc="2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ดังนั้น จึงหวัดเป็นอย่างยิ่งว่า การจัดทำองค์ความรู้ซึ่งเป็นแนวทางหรือคู่มือในการปฏิบัติงานนี้ จะเป็นประโยชน์แก่ราชการและบุคลากรของรัฐ 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ผู้ที่มีหน้าที่เกี่ยวข้อง และบรรลุตามวัตถุประสงค์ของการจัดทำคู่มือฉบับนี้ตามที่กล่าวไว้ในเบื้องต้นของเนื้อหาแล้ว</a:t>
            </a:r>
          </a:p>
        </p:txBody>
      </p:sp>
      <p:grpSp>
        <p:nvGrpSpPr>
          <p:cNvPr id="17" name="Group 41">
            <a:extLst>
              <a:ext uri="{FF2B5EF4-FFF2-40B4-BE49-F238E27FC236}">
                <a16:creationId xmlns:a16="http://schemas.microsoft.com/office/drawing/2014/main" id="{8B4EEB96-1465-4C65-B4A2-FD2BB6144B45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8" name="Picture 42">
              <a:extLst>
                <a:ext uri="{FF2B5EF4-FFF2-40B4-BE49-F238E27FC236}">
                  <a16:creationId xmlns:a16="http://schemas.microsoft.com/office/drawing/2014/main" id="{4839B650-7710-480E-B8C2-82C98ECD6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9" name="Picture 43">
              <a:extLst>
                <a:ext uri="{FF2B5EF4-FFF2-40B4-BE49-F238E27FC236}">
                  <a16:creationId xmlns:a16="http://schemas.microsoft.com/office/drawing/2014/main" id="{AAA948A5-F460-4F61-BFF6-1DA68FB9C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0" name="Picture 44">
              <a:extLst>
                <a:ext uri="{FF2B5EF4-FFF2-40B4-BE49-F238E27FC236}">
                  <a16:creationId xmlns:a16="http://schemas.microsoft.com/office/drawing/2014/main" id="{BAC8D8B8-EDAA-4AAF-9139-A74B86613A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1" name="Picture 45">
              <a:extLst>
                <a:ext uri="{FF2B5EF4-FFF2-40B4-BE49-F238E27FC236}">
                  <a16:creationId xmlns:a16="http://schemas.microsoft.com/office/drawing/2014/main" id="{5B300FFE-9759-4AA4-B38F-8E2903844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2" name="Picture 46">
              <a:extLst>
                <a:ext uri="{FF2B5EF4-FFF2-40B4-BE49-F238E27FC236}">
                  <a16:creationId xmlns:a16="http://schemas.microsoft.com/office/drawing/2014/main" id="{4DFFA691-0C20-4A4D-BB83-01CBC61D4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5610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277C4875-F2C4-42E7-B36A-038EA4B67954}"/>
              </a:ext>
            </a:extLst>
          </p:cNvPr>
          <p:cNvSpPr txBox="1">
            <a:spLocks/>
          </p:cNvSpPr>
          <p:nvPr/>
        </p:nvSpPr>
        <p:spPr>
          <a:xfrm>
            <a:off x="2160891" y="1815839"/>
            <a:ext cx="4359074" cy="14641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การจัดโครงการฝึกอบรมเชิญอาจารย์มหาวิทยาลัยของรัฐที่ออกนอกระบบมาเป็นวิทยากร จ่ายค่าสมนาคุณวิทยากร ตามอัตราบุคคลภายนอกหรือบุคลากรของรัฐ</a:t>
            </a:r>
          </a:p>
          <a:p>
            <a:pPr marL="0" indent="0" algn="thaiDist">
              <a:spcBef>
                <a:spcPts val="12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“เบิกจ่ายตามอัตราบุคลากรของรัฐ เนื่องจากมหาวิทยาลัยที่ออกนอกระบบยังอยู่ในกำกับของรัฐ ยังรับเงินอุดหนุนจากรัฐ”</a:t>
            </a:r>
            <a:endParaRPr lang="th-TH" sz="10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B6D5EA5-F38A-4B39-9306-D35FD9382A40}"/>
              </a:ext>
            </a:extLst>
          </p:cNvPr>
          <p:cNvSpPr txBox="1">
            <a:spLocks/>
          </p:cNvSpPr>
          <p:nvPr/>
        </p:nvSpPr>
        <p:spPr>
          <a:xfrm>
            <a:off x="7767915" y="3806617"/>
            <a:ext cx="3747662" cy="21777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กรณีเดินทางเข้ารับการฝึกอบรม ระหว่างวันที่ 1 – 3 และในวันที่ 4 ต้องไปติดต่อประสานงานกับกรม ค่าที่พักในคืนวันที่ 3 ต้องเบิกจ่ายอย่างไร</a:t>
            </a:r>
          </a:p>
          <a:p>
            <a:pPr marL="0" indent="0" algn="thaiDist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“ในส่วนของค่าที่พักในคืนวันที่ 3 นั้น ให้เบิกในลักษณะจ่ายจริง ตามหลักเกณฑ์และอัตราที่กระทรวงการคลังกำหนดอัตราค่าเช่า ที่พักในการเดินทางไปราชการในราชอาณาจักร เนื่องจากเป็น การพักเพื่อรอติดต่อราชการ และการฝึกอบรมได้สิ้นสุดลงตามกำหนดการแล้ว”</a:t>
            </a: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05B72FCA-6E07-4224-AA55-22B27F3B5355}"/>
              </a:ext>
            </a:extLst>
          </p:cNvPr>
          <p:cNvSpPr txBox="1">
            <a:spLocks/>
          </p:cNvSpPr>
          <p:nvPr/>
        </p:nvSpPr>
        <p:spPr>
          <a:xfrm>
            <a:off x="937233" y="2104682"/>
            <a:ext cx="111278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01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69C48705-AEFF-4C35-90EC-707EEEFC8776}"/>
              </a:ext>
            </a:extLst>
          </p:cNvPr>
          <p:cNvSpPr txBox="1">
            <a:spLocks/>
          </p:cNvSpPr>
          <p:nvPr/>
        </p:nvSpPr>
        <p:spPr>
          <a:xfrm>
            <a:off x="6519965" y="2192788"/>
            <a:ext cx="1247950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03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6294FDC6-E387-41B2-9E44-F97F49297850}"/>
              </a:ext>
            </a:extLst>
          </p:cNvPr>
          <p:cNvSpPr txBox="1">
            <a:spLocks/>
          </p:cNvSpPr>
          <p:nvPr/>
        </p:nvSpPr>
        <p:spPr>
          <a:xfrm>
            <a:off x="799843" y="4317904"/>
            <a:ext cx="136104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02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2D9FFB04-4A43-4666-B946-CC16F9B7F665}"/>
              </a:ext>
            </a:extLst>
          </p:cNvPr>
          <p:cNvSpPr txBox="1">
            <a:spLocks/>
          </p:cNvSpPr>
          <p:nvPr/>
        </p:nvSpPr>
        <p:spPr>
          <a:xfrm>
            <a:off x="2160891" y="4124337"/>
            <a:ext cx="4004650" cy="1299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การเชิญข้าราชการบำนาญมาเป็นวิทยากร จ่ายค่าสมนาคุณวิทยากรได้ในอัตราเท่าใด</a:t>
            </a:r>
          </a:p>
          <a:p>
            <a:pPr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“ข้าราชการบำนาญ ถือว่ามิใช่บุคลากรภาครัฐ ถือเป็นวิทยากรบุคคลภายนอก ให้ใช้อัตราค่าสมนาคุณวิทยากรที่มิใช่บุคลากรของรัฐ”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18D3B660-D21E-44F8-8BC3-944EAF51F275}"/>
              </a:ext>
            </a:extLst>
          </p:cNvPr>
          <p:cNvSpPr txBox="1">
            <a:spLocks/>
          </p:cNvSpPr>
          <p:nvPr/>
        </p:nvSpPr>
        <p:spPr>
          <a:xfrm>
            <a:off x="6467048" y="4399818"/>
            <a:ext cx="1300867" cy="910372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400" b="0" kern="120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04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1732148-0EF7-48F2-8F12-AEFF6F2BFC68}"/>
              </a:ext>
            </a:extLst>
          </p:cNvPr>
          <p:cNvSpPr txBox="1">
            <a:spLocks/>
          </p:cNvSpPr>
          <p:nvPr/>
        </p:nvSpPr>
        <p:spPr>
          <a:xfrm>
            <a:off x="7767915" y="1627789"/>
            <a:ext cx="3747662" cy="1876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กรณีเดินทางเพื่อติดต่อประสานงานกับกรม ในวันที่ 1 และเข้ารับการฝึกอบรม ระหว่างวันที่ 2 – 3  ค่าที่พักในคืนวันที่ 1 ต้องเบิกจ่ายอย่างไร</a:t>
            </a:r>
          </a:p>
          <a:p>
            <a:pPr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“ในส่วนของค่าที่พักในคืนวันที่ 1 นั้น ให้เบิกในลักษณะจ่ายจริง</a:t>
            </a:r>
            <a:r>
              <a:rPr lang="th-TH" sz="1600" b="1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ไม่เกินอัตราที่กำหนดไว้ในระเบียบฝึกอบรมฯ เนื่องจากเป็นการพัก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เพื่อรอเข้ารับการฝึกอบรม และการติดต่อราชการ</a:t>
            </a:r>
            <a:r>
              <a:rPr lang="th-TH" sz="1600" b="1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ด้สิ้นสุดแล้ว”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9" name="Straight Connector 32">
            <a:extLst>
              <a:ext uri="{FF2B5EF4-FFF2-40B4-BE49-F238E27FC236}">
                <a16:creationId xmlns:a16="http://schemas.microsoft.com/office/drawing/2014/main" id="{9A56BC66-9149-4DE4-B751-78E3BAEA6D2A}"/>
              </a:ext>
            </a:extLst>
          </p:cNvPr>
          <p:cNvCxnSpPr>
            <a:cxnSpLocks/>
          </p:cNvCxnSpPr>
          <p:nvPr/>
        </p:nvCxnSpPr>
        <p:spPr>
          <a:xfrm>
            <a:off x="1252359" y="3583640"/>
            <a:ext cx="10121642" cy="7455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ชื่อเรื่อง 11">
            <a:extLst>
              <a:ext uri="{FF2B5EF4-FFF2-40B4-BE49-F238E27FC236}">
                <a16:creationId xmlns:a16="http://schemas.microsoft.com/office/drawing/2014/main" id="{FE8D3B83-6387-4DDF-A8FB-E79943516961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5 คำถาม – คำตอบ ที่พบบ่อย</a:t>
            </a:r>
            <a:endParaRPr lang="th-TH" b="1" dirty="0"/>
          </a:p>
        </p:txBody>
      </p:sp>
      <p:sp>
        <p:nvSpPr>
          <p:cNvPr id="31" name="ชื่อเรื่อง 11">
            <a:extLst>
              <a:ext uri="{FF2B5EF4-FFF2-40B4-BE49-F238E27FC236}">
                <a16:creationId xmlns:a16="http://schemas.microsoft.com/office/drawing/2014/main" id="{F780FEFC-F25C-478A-B71F-7502916AFDE2}"/>
              </a:ext>
            </a:extLst>
          </p:cNvPr>
          <p:cNvSpPr txBox="1">
            <a:spLocks/>
          </p:cNvSpPr>
          <p:nvPr/>
        </p:nvSpPr>
        <p:spPr>
          <a:xfrm>
            <a:off x="676423" y="1148932"/>
            <a:ext cx="2511394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ประเด็นคำถาม - คำตอบ</a:t>
            </a:r>
          </a:p>
        </p:txBody>
      </p:sp>
    </p:spTree>
    <p:extLst>
      <p:ext uri="{BB962C8B-B14F-4D97-AF65-F5344CB8AC3E}">
        <p14:creationId xmlns:p14="http://schemas.microsoft.com/office/powerpoint/2010/main" val="2626783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277C4875-F2C4-42E7-B36A-038EA4B67954}"/>
              </a:ext>
            </a:extLst>
          </p:cNvPr>
          <p:cNvSpPr txBox="1">
            <a:spLocks/>
          </p:cNvSpPr>
          <p:nvPr/>
        </p:nvSpPr>
        <p:spPr>
          <a:xfrm>
            <a:off x="2160892" y="1548054"/>
            <a:ext cx="4160323" cy="24540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การจัดอบรมที่มีห้วงเวลามากกว่า 5 วันทำการ และมีวันหยุดระหว่างอบรมหากผู้เข้ารับการฝึกอบรมจะกลับมาปฏิบัติงานในช่วงวันหยุด จะสามารถเบิกค่าพาหนะไป – กลับ ได้หรือไม่</a:t>
            </a:r>
          </a:p>
          <a:p>
            <a:pPr marL="0" indent="0" algn="thaiDist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“เป็นดุลพินิจของส่วนราชการ ต้องพิจารณาว่าวันหยุดมีกิจกรรมต้องร่วม</a:t>
            </a:r>
            <a:r>
              <a:rPr lang="th-TH" sz="1600" b="1" spc="4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อบรมหรือไม่ และต้องพิจารณาระหว่างค่าเช่าที่พัก ค่าเบี้ยเลี้ยงกับค่ายานพาหนะว่าค่าใช้จ่ายใดน้อยกว่ากัน ทั้งนี้ การขออนุมัติเดินทาง</a:t>
            </a:r>
            <a:r>
              <a:rPr lang="th-TH" sz="1600" b="1" spc="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ไปราชการต้องขออนุมัติให้สอดคล้องด้วย หากขออนุมัติต่อเนื่องก็เบิก</a:t>
            </a:r>
            <a:r>
              <a:rPr lang="th-TH" sz="1600" b="1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ค่าพาหนะไป–กลับ ระหว่างสัปดาห์ไม่ได้ หากขออนุมัติเป็นช่วง ๆ ก็สามารถ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เบิกค่าพาหนะไป–กลับ ได้”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B6D5EA5-F38A-4B39-9306-D35FD9382A40}"/>
              </a:ext>
            </a:extLst>
          </p:cNvPr>
          <p:cNvSpPr txBox="1">
            <a:spLocks/>
          </p:cNvSpPr>
          <p:nvPr/>
        </p:nvSpPr>
        <p:spPr>
          <a:xfrm>
            <a:off x="7728310" y="4289256"/>
            <a:ext cx="3747662" cy="21777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การเบิกค่าของที่ระลึก ในกรณีไปศึกษาดูงานหน่วยงานหนึ่งที่มีหน่วยงานย่อย สามารถให้ของที่ระลึกกับหัวหน้าหรือหน่วยงานย่อยได้หรือไม่</a:t>
            </a:r>
          </a:p>
          <a:p>
            <a:pPr marL="0" indent="0" algn="thaiDist">
              <a:spcBef>
                <a:spcPts val="12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“สามารถเบิกค่าของที่ระลึกให้กับหัวหน้าหรือหน่วยงานย่อยได้ เช่น กรณีไปศึกษาดูงานการเงินและงานพัสดุ ถ้าจะให้ของที่ระลึกกับหัวหน้างานทั้ง 2 งาน สามารถเบิกค่าของที่ระลึก 2 ชิ้น ได้ โดยดูจากกำหนดการ ถ้าเป็น 2 ส่วน ก็สามารถเบิกค่าของที่ระลึก2 ชิ้น ได้”</a:t>
            </a: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05B72FCA-6E07-4224-AA55-22B27F3B5355}"/>
              </a:ext>
            </a:extLst>
          </p:cNvPr>
          <p:cNvSpPr txBox="1">
            <a:spLocks/>
          </p:cNvSpPr>
          <p:nvPr/>
        </p:nvSpPr>
        <p:spPr>
          <a:xfrm>
            <a:off x="769598" y="2306018"/>
            <a:ext cx="1280423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05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69C48705-AEFF-4C35-90EC-707EEEFC8776}"/>
              </a:ext>
            </a:extLst>
          </p:cNvPr>
          <p:cNvSpPr txBox="1">
            <a:spLocks/>
          </p:cNvSpPr>
          <p:nvPr/>
        </p:nvSpPr>
        <p:spPr>
          <a:xfrm>
            <a:off x="6519965" y="2192788"/>
            <a:ext cx="1208345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07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6294FDC6-E387-41B2-9E44-F97F49297850}"/>
              </a:ext>
            </a:extLst>
          </p:cNvPr>
          <p:cNvSpPr txBox="1">
            <a:spLocks/>
          </p:cNvSpPr>
          <p:nvPr/>
        </p:nvSpPr>
        <p:spPr>
          <a:xfrm>
            <a:off x="769598" y="4896684"/>
            <a:ext cx="1280423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06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2D9FFB04-4A43-4666-B946-CC16F9B7F665}"/>
              </a:ext>
            </a:extLst>
          </p:cNvPr>
          <p:cNvSpPr txBox="1">
            <a:spLocks/>
          </p:cNvSpPr>
          <p:nvPr/>
        </p:nvSpPr>
        <p:spPr>
          <a:xfrm>
            <a:off x="2160892" y="4568055"/>
            <a:ext cx="4004650" cy="156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กรณีมีการจ่ายค่าตั๋วเครื่องบินเพื่อเดินทางเข้ารับการฝึกอบรม แต่ไม่สามารถเข้ารับการฝึกอบรมครั้งนั้นได้ เนื่องจากเหตุส่วนตัว เช่น ป่วย อุบัติเหตุ สามารถเบิกค่าตั๋วเครื่องบินครั้งนั้นได้หรือไม่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“ต้องขอทำความตกลงกับกระทรวงการคลัง ไม่ว่าจะเกิดจากเหตุส่วนตัว หรือราชการเป็นเหตุ”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18D3B660-D21E-44F8-8BC3-944EAF51F275}"/>
              </a:ext>
            </a:extLst>
          </p:cNvPr>
          <p:cNvSpPr txBox="1">
            <a:spLocks/>
          </p:cNvSpPr>
          <p:nvPr/>
        </p:nvSpPr>
        <p:spPr>
          <a:xfrm>
            <a:off x="6433593" y="4895483"/>
            <a:ext cx="1294717" cy="910372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400" b="0" kern="120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08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1732148-0EF7-48F2-8F12-AEFF6F2BFC68}"/>
              </a:ext>
            </a:extLst>
          </p:cNvPr>
          <p:cNvSpPr txBox="1">
            <a:spLocks/>
          </p:cNvSpPr>
          <p:nvPr/>
        </p:nvSpPr>
        <p:spPr>
          <a:xfrm>
            <a:off x="7728310" y="1709711"/>
            <a:ext cx="3747662" cy="1876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การจัดศึกษาดูงานในสถานที่ราชการ แต่มีความจำเป็นต้องจัดเลี้ยง</a:t>
            </a:r>
            <a:r>
              <a:rPr lang="th-TH" sz="1600" spc="-5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ในสถานที่เอกชน เพราะสถานที่ราชการไม่สะดวก ทำให้อัตราการเบิกจ่าย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สูงกว่าสถานที่ราชการ สามารถเบิกจ่ายได้หรือไม่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“เบิกไม่ได้ เนื่องจากเป็นค่าใช้จ่ายนอกเหนือจากที่ระเบียบฝึกอบรมฯ กำหนดไว้ ซึ่งตามระเบียบกำหนดไว้ ข้อ 7 ให้ปลัดกระทรวงการคลังเป็นผู้วินิจฉัย 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9" name="Straight Connector 32">
            <a:extLst>
              <a:ext uri="{FF2B5EF4-FFF2-40B4-BE49-F238E27FC236}">
                <a16:creationId xmlns:a16="http://schemas.microsoft.com/office/drawing/2014/main" id="{9A56BC66-9149-4DE4-B751-78E3BAEA6D2A}"/>
              </a:ext>
            </a:extLst>
          </p:cNvPr>
          <p:cNvCxnSpPr>
            <a:cxnSpLocks/>
          </p:cNvCxnSpPr>
          <p:nvPr/>
        </p:nvCxnSpPr>
        <p:spPr>
          <a:xfrm>
            <a:off x="1252359" y="4103758"/>
            <a:ext cx="10121642" cy="7455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ชื่อเรื่อง 11">
            <a:extLst>
              <a:ext uri="{FF2B5EF4-FFF2-40B4-BE49-F238E27FC236}">
                <a16:creationId xmlns:a16="http://schemas.microsoft.com/office/drawing/2014/main" id="{D34E35E9-9551-4677-AE9F-B68B1D161683}"/>
              </a:ext>
            </a:extLst>
          </p:cNvPr>
          <p:cNvSpPr txBox="1">
            <a:spLocks/>
          </p:cNvSpPr>
          <p:nvPr/>
        </p:nvSpPr>
        <p:spPr>
          <a:xfrm>
            <a:off x="676423" y="922429"/>
            <a:ext cx="2511394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ประเด็นคำถาม - คำตอบ</a:t>
            </a:r>
          </a:p>
        </p:txBody>
      </p:sp>
    </p:spTree>
    <p:extLst>
      <p:ext uri="{BB962C8B-B14F-4D97-AF65-F5344CB8AC3E}">
        <p14:creationId xmlns:p14="http://schemas.microsoft.com/office/powerpoint/2010/main" val="2764624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B6D5EA5-F38A-4B39-9306-D35FD9382A40}"/>
              </a:ext>
            </a:extLst>
          </p:cNvPr>
          <p:cNvSpPr txBox="1">
            <a:spLocks/>
          </p:cNvSpPr>
          <p:nvPr/>
        </p:nvSpPr>
        <p:spPr>
          <a:xfrm>
            <a:off x="2117365" y="4226248"/>
            <a:ext cx="3747662" cy="226883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การจัดฝึกอบรมโครงการประเภทบุคคลภายนอก จะเบิกค่าบัตรโดยสารเครื่องบินให้กับวิทยากรได้หรือไม่ หากผู้จัดโครงการเป็นผู้รับผิดชอบและได้ระบุค่าพาหนะเอาไว้ในโครงการแล้ว</a:t>
            </a:r>
          </a:p>
          <a:p>
            <a:pPr marL="0" indent="0" algn="thaiDist"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“เบิกจ่ายจากแหล่งเงินงบประมาณแผ่นดินไม่ได้ เนื่องจากระเบียบ กำหนดให้กรณีฝึกอบรมบุคคลภายนอก ให้จัดค่าพาหนะของผู้เข้าร่วมโครงการอบรมตามสิทธิของข้าราชการตำแหน่งประเภททั่วไป ระดับปฏิบัติงาน โดยให้เบิกค่าพาหนะได้เท่าที่จ่ายจริง ตามความจำเป็นเหมาะสมและประหยัด ตามระเบียบฯ (ฉบับที่ 3) ปี 2555 ข้อ 17 (2) (ค)”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05B72FCA-6E07-4224-AA55-22B27F3B5355}"/>
              </a:ext>
            </a:extLst>
          </p:cNvPr>
          <p:cNvSpPr txBox="1">
            <a:spLocks/>
          </p:cNvSpPr>
          <p:nvPr/>
        </p:nvSpPr>
        <p:spPr>
          <a:xfrm>
            <a:off x="595619" y="2306018"/>
            <a:ext cx="135337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09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69C48705-AEFF-4C35-90EC-707EEEFC8776}"/>
              </a:ext>
            </a:extLst>
          </p:cNvPr>
          <p:cNvSpPr txBox="1">
            <a:spLocks/>
          </p:cNvSpPr>
          <p:nvPr/>
        </p:nvSpPr>
        <p:spPr>
          <a:xfrm>
            <a:off x="6533111" y="2303165"/>
            <a:ext cx="1007159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11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6294FDC6-E387-41B2-9E44-F97F49297850}"/>
              </a:ext>
            </a:extLst>
          </p:cNvPr>
          <p:cNvSpPr txBox="1">
            <a:spLocks/>
          </p:cNvSpPr>
          <p:nvPr/>
        </p:nvSpPr>
        <p:spPr>
          <a:xfrm>
            <a:off x="676423" y="4552735"/>
            <a:ext cx="1181695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10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2D9FFB04-4A43-4666-B946-CC16F9B7F665}"/>
              </a:ext>
            </a:extLst>
          </p:cNvPr>
          <p:cNvSpPr txBox="1">
            <a:spLocks/>
          </p:cNvSpPr>
          <p:nvPr/>
        </p:nvSpPr>
        <p:spPr>
          <a:xfrm>
            <a:off x="2192352" y="2095952"/>
            <a:ext cx="4004650" cy="1239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หนังสือตอบรับวิทยากรจำเป็นต้องมีหรือไม่ หากไม่มีควรทำอย่างไร</a:t>
            </a:r>
          </a:p>
          <a:p>
            <a:pPr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“หนังสือตอบรับวิทยากรควรมี” แต่หากวิทยากรไม่มีหนังสือตอบรับวิทยากร ให้หมายเหตุการตอบรับในหนังสือเชิญวิทยากร เช่น วิทยากรตอบรับทางโทรศัพท์ เมื่อวันที่........... เวลา.................. น. เป็นต้น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18D3B660-D21E-44F8-8BC3-944EAF51F275}"/>
              </a:ext>
            </a:extLst>
          </p:cNvPr>
          <p:cNvSpPr txBox="1">
            <a:spLocks/>
          </p:cNvSpPr>
          <p:nvPr/>
        </p:nvSpPr>
        <p:spPr>
          <a:xfrm>
            <a:off x="6359506" y="4878306"/>
            <a:ext cx="1106677" cy="910372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400" b="0" kern="120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12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1732148-0EF7-48F2-8F12-AEFF6F2BFC68}"/>
              </a:ext>
            </a:extLst>
          </p:cNvPr>
          <p:cNvSpPr txBox="1">
            <a:spLocks/>
          </p:cNvSpPr>
          <p:nvPr/>
        </p:nvSpPr>
        <p:spPr>
          <a:xfrm>
            <a:off x="7570515" y="1598204"/>
            <a:ext cx="3747662" cy="2372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วิทยากรมีผู้ติดตาม สามารถเบิกจ่ายได้หรือไม่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th-TH" sz="1600" b="1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ไม่สามารถเบิกจ่ายได้ เพราะระเบียบกระทรวงการคลัง ว่าด้วย</a:t>
            </a: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ค่าใช้จ่ายในการฝึกอบรม การจัดงาน และการประชุมระหว่างประเทศ (ฉบับที่ 3) พ.ศ. 2555 ข้อ 10 ผู้ติดตามเบิกได้เฉพาะผู้ติดตามของประธานในพิธีและแขกผู้มีเกียรติเท่านั้น </a:t>
            </a:r>
            <a:r>
              <a:rPr lang="th-TH" sz="1600" b="1" kern="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โดยหน่วยงานจะออกหนังสือเชิญ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ประธานในพิธีและแขกผู้มีเกียรติ</a:t>
            </a:r>
            <a:r>
              <a:rPr lang="th-TH" sz="1600" b="1" kern="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พร้อมผู้ติดตาม” </a:t>
            </a:r>
            <a:endParaRPr lang="th-TH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ค่าใช้จ่ายของผู้ติดตาม</a:t>
            </a:r>
            <a:r>
              <a:rPr lang="th-TH" sz="1600" b="1" kern="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จะต้องได้รับอนุมัติพร้อมงบประมาณ</a:t>
            </a:r>
          </a:p>
          <a:p>
            <a:r>
              <a:rPr lang="th-TH" sz="1600" b="1" kern="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ค่าใช้จ่ายในการจัดฝึกอบรม</a:t>
            </a:r>
            <a:endParaRPr lang="th-TH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9" name="Straight Connector 32">
            <a:extLst>
              <a:ext uri="{FF2B5EF4-FFF2-40B4-BE49-F238E27FC236}">
                <a16:creationId xmlns:a16="http://schemas.microsoft.com/office/drawing/2014/main" id="{9A56BC66-9149-4DE4-B751-78E3BAEA6D2A}"/>
              </a:ext>
            </a:extLst>
          </p:cNvPr>
          <p:cNvCxnSpPr>
            <a:cxnSpLocks/>
          </p:cNvCxnSpPr>
          <p:nvPr/>
        </p:nvCxnSpPr>
        <p:spPr>
          <a:xfrm>
            <a:off x="1252359" y="4019868"/>
            <a:ext cx="10121642" cy="7455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ชื่อเรื่อง 11">
            <a:extLst>
              <a:ext uri="{FF2B5EF4-FFF2-40B4-BE49-F238E27FC236}">
                <a16:creationId xmlns:a16="http://schemas.microsoft.com/office/drawing/2014/main" id="{A12D5500-F717-4B37-B33D-DA93CA08F510}"/>
              </a:ext>
            </a:extLst>
          </p:cNvPr>
          <p:cNvSpPr txBox="1">
            <a:spLocks/>
          </p:cNvSpPr>
          <p:nvPr/>
        </p:nvSpPr>
        <p:spPr>
          <a:xfrm>
            <a:off x="676423" y="922429"/>
            <a:ext cx="2511394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ประเด็นคำถาม - คำตอบ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EA4A341-8FE4-4D73-9AD8-9EA7BCA237A9}"/>
              </a:ext>
            </a:extLst>
          </p:cNvPr>
          <p:cNvSpPr txBox="1">
            <a:spLocks/>
          </p:cNvSpPr>
          <p:nvPr/>
        </p:nvSpPr>
        <p:spPr>
          <a:xfrm>
            <a:off x="7611657" y="4815544"/>
            <a:ext cx="3747662" cy="10328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ใบสำคัญรับเงินควรใช้ที่อยู่ใดในการเบิกจ่าย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“ควรกรอกที่อยู่ปัจจุบันที่สามารถติดต่อได้ ไม่ควรระบุที่อยู่ของหน่วยงานที่สังกัด”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4416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277C4875-F2C4-42E7-B36A-038EA4B67954}"/>
              </a:ext>
            </a:extLst>
          </p:cNvPr>
          <p:cNvSpPr txBox="1">
            <a:spLocks/>
          </p:cNvSpPr>
          <p:nvPr/>
        </p:nvSpPr>
        <p:spPr>
          <a:xfrm>
            <a:off x="1901731" y="1701755"/>
            <a:ext cx="4610809" cy="45373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sz="1600" spc="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กรณีจัดอบรมในสถานที่ถิ่นทุรกันดารที่ไม่มีโรงแรม ไปพักรีสอร์ท โฮมสเตย์ หรือ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ที่พักของชาวบ้านในพื้นที่ที่ไปจัดอบรม ได้รับเป็นบิลเงินสด หรือไม่มีใบเสร็จรับเงิน จะใช้หลักฐานใดมาประกอบการขอเบิกเงินค่าที่พัก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spcBef>
                <a:spcPts val="1200"/>
              </a:spcBef>
              <a:buNone/>
            </a:pPr>
            <a:r>
              <a:rPr lang="th-TH" sz="1600" b="1" spc="2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“การเบิกค่าที่พักตามระเบียบฝึกอบรมฯ ให้คำนึงถึงสถานที่ที่มีผู้ประกอบการ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จด</a:t>
            </a:r>
            <a:r>
              <a:rPr lang="th-TH" sz="1600" b="1" spc="6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ทะเบียนพาณิชย์ด้านโรงแรมโดยตรง โดยต้องมีใบเสร็จรับเงินและ</a:t>
            </a:r>
            <a:r>
              <a:rPr lang="en-US" sz="1600" b="1" spc="6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folio</a:t>
            </a:r>
            <a:r>
              <a:rPr lang="th-TH" sz="1600" b="1" spc="6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spc="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ประกอบการเบิกจ่าย แต่หากไม่มีและมีความจำเป็นต้องพัก เช่น โฮมสเตย์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การออกใบเสร็จรับเงินให้พิจารณาว่าบิลเงินสดดังกล่าว มีรายการที่เป็นสาระ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สำคัญ 5 ข้อ ครบถ้วนหรือไม่ ได้แก่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1) ชื่อ สถานที่อยู่ หรือที่ทำการของผู้รับเงิน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2) วัน เดือน ปีที่รับเงิน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3) รายการแสดงการรับเงิน ระบุว่าเป็นค่าอะไร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4) จำนวนเงินทั้งตัวเลข และตัวอักษร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5) ลายมือชื่อของผู้รับเงิน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ถ้ามีสาระสำคัญครบ 5 รายการข้างต้นครบถ้วน ถือเป็นหลักฐานใบเสร็จรับเงินได้ ถ้ามีรายการไม่ครบถ้วน หรือตามลักษณะไม่อาจเรียกใบเสร็จรับเงินจากผู้รับเงินได้ </a:t>
            </a:r>
            <a:r>
              <a:rPr lang="th-TH" sz="1600" b="1" spc="-2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ให้ข้าราชการหรือลูกจ้างนั้น ทำใบรับรองการจ่ายเงิน (แบบ บก.111) และผู้รับเงิน</a:t>
            </a:r>
            <a:r>
              <a:rPr lang="th-TH" sz="1600" b="1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ลงลายมือชื่อรับเงินในหลักฐานดังกล่าว เพื่อนำมาเป็นเอกสารประกอบการขอเบิกเงินต่อส่วนราชการตามระเบียบกระทรวงการคลังว่าด้วยการเบิกเงินจากคลัง การรับเงิน 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การจ่ายเงิน การเก็บรักษาเงิน และการนำเงินส่งคลัง พ.ศ. 2562 ข้อ 45 – 48”</a:t>
            </a: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thai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05B72FCA-6E07-4224-AA55-22B27F3B5355}"/>
              </a:ext>
            </a:extLst>
          </p:cNvPr>
          <p:cNvSpPr txBox="1">
            <a:spLocks/>
          </p:cNvSpPr>
          <p:nvPr/>
        </p:nvSpPr>
        <p:spPr>
          <a:xfrm>
            <a:off x="762432" y="3524000"/>
            <a:ext cx="1098157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13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69C48705-AEFF-4C35-90EC-707EEEFC8776}"/>
              </a:ext>
            </a:extLst>
          </p:cNvPr>
          <p:cNvSpPr txBox="1">
            <a:spLocks/>
          </p:cNvSpPr>
          <p:nvPr/>
        </p:nvSpPr>
        <p:spPr>
          <a:xfrm>
            <a:off x="6512540" y="3584413"/>
            <a:ext cx="1055376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14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1732148-0EF7-48F2-8F12-AEFF6F2BFC68}"/>
              </a:ext>
            </a:extLst>
          </p:cNvPr>
          <p:cNvSpPr txBox="1">
            <a:spLocks/>
          </p:cNvSpPr>
          <p:nvPr/>
        </p:nvSpPr>
        <p:spPr>
          <a:xfrm>
            <a:off x="7570515" y="1598204"/>
            <a:ext cx="3747662" cy="4878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กรณีเบิกค่าอาหาร อาหารว่างและเครื่องดื่ม ในการจัดกิจกรรม โครงการ การฝึกอบรม หรือการจัดประชุม จำนวนที่เบิกไม่สอดคล้องกับจำนวนรายชื่อผู้เข้าร่วม สามารถเบิกได้หรือไม่ ตัวอย่างเช่น ขออนุมัติไว้ 100 คน มาจริง 80 คน เป็นต้น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“กรณีที่ไม่อาจทราบล่วงหน้าว่าผู้เข้าร่วมกิจกรรมมาไม่ครบตามเป้าหมาย หรือจำนวนที่เชิญนั้น แต่ทางผู้รับผิดชอบกิจกรรมได้จัดซื้ออาหารไว้ตามจำนวนเป้าหมายที่กำหนดไว้ สามารถเบิกจ่ายได้ตามจำนวนที่จัดซื้อ โดยไม่เกินอัตราที่ระเบียบ ประกาศกำหนด พร้อมรับรองการเบิกจ่ายและชี้แจงเหตุผลโดยยืนยัน ดังนี้ </a:t>
            </a:r>
            <a:r>
              <a:rPr lang="th-TH" sz="1600" b="1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“โครงการขอรับรองการเบิกจ่ายค่าอาหาร อาหารว่างและเครื่องดื่ม จำนวน 100 ชุด ตามจำนวนเป้าหมายที่เชิญ แต่เนื่องจากผู้เข้าร่วมมาไม่ครบตามจำนวนที่เชิญ” พร้อมลงลายมือชื่อเพื่อประกอบการเบิกจ่ายในเอกสารหลักฐาน “ใบเสร็จรับเงิน/บิลเงินสด หรือ แสดงการชี้แจงไว้ในใบลงลายมือชื่อ” </a:t>
            </a:r>
          </a:p>
          <a:p>
            <a:pPr algn="thaiDist"/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หากในกรณีที่มีการจัดกิจกรรมเกินกว่า 1 วัน ในการจัดกิจกรรมวันแรกให้ใช้วิธีการรับรองการเบิกจ่ายตามวรรคแรก และเมื่อทราบจำนวนผู้เข้าร่วมในวันต่อไปลดลงแล้ว ให้คำนึงถึง                ความคุ้มค่าและเป็นประโยชน์กับทางหน่วยงาน ให้เร่งดำเนินการลดจำนวนการสั่งอาหารกับทางร้านค้าโดยจัดซื้อตามจำนวนผู้เข้าร่วมจริง”</a:t>
            </a:r>
          </a:p>
        </p:txBody>
      </p:sp>
      <p:sp>
        <p:nvSpPr>
          <p:cNvPr id="22" name="ชื่อเรื่อง 11">
            <a:extLst>
              <a:ext uri="{FF2B5EF4-FFF2-40B4-BE49-F238E27FC236}">
                <a16:creationId xmlns:a16="http://schemas.microsoft.com/office/drawing/2014/main" id="{2F0BE397-F485-4342-9949-8FA95CBF45B0}"/>
              </a:ext>
            </a:extLst>
          </p:cNvPr>
          <p:cNvSpPr txBox="1">
            <a:spLocks/>
          </p:cNvSpPr>
          <p:nvPr/>
        </p:nvSpPr>
        <p:spPr>
          <a:xfrm>
            <a:off x="676423" y="922429"/>
            <a:ext cx="2511394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ประเด็นคำถาม - คำตอบ</a:t>
            </a:r>
          </a:p>
        </p:txBody>
      </p:sp>
    </p:spTree>
    <p:extLst>
      <p:ext uri="{BB962C8B-B14F-4D97-AF65-F5344CB8AC3E}">
        <p14:creationId xmlns:p14="http://schemas.microsoft.com/office/powerpoint/2010/main" val="463406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277C4875-F2C4-42E7-B36A-038EA4B67954}"/>
              </a:ext>
            </a:extLst>
          </p:cNvPr>
          <p:cNvSpPr txBox="1">
            <a:spLocks/>
          </p:cNvSpPr>
          <p:nvPr/>
        </p:nvSpPr>
        <p:spPr>
          <a:xfrm>
            <a:off x="2160891" y="2020801"/>
            <a:ext cx="4359074" cy="1093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ค่าเช่าสัญญาณอินเตอร์เน็ตในการจัดโครงการฝึกอบรม สามารถเบิกได้หรือไม่</a:t>
            </a:r>
          </a:p>
          <a:p>
            <a:pPr marL="0" indent="0" algn="thaiDist">
              <a:spcBef>
                <a:spcPts val="12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“เบิกได้ ถือเป็นค่าใช้จ่ายในการติดต่อสื่อสาร แต่ต้องดำเนินการตามระเบียบพัสดุ”</a:t>
            </a:r>
            <a:endParaRPr lang="th-TH" sz="10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05B72FCA-6E07-4224-AA55-22B27F3B5355}"/>
              </a:ext>
            </a:extLst>
          </p:cNvPr>
          <p:cNvSpPr txBox="1">
            <a:spLocks/>
          </p:cNvSpPr>
          <p:nvPr/>
        </p:nvSpPr>
        <p:spPr>
          <a:xfrm>
            <a:off x="937233" y="2104682"/>
            <a:ext cx="111278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15</a:t>
            </a:r>
            <a:endParaRPr lang="en-US" sz="6500" b="1" dirty="0">
              <a:solidFill>
                <a:schemeClr val="accent1">
                  <a:lumMod val="75000"/>
                </a:schemeClr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69C48705-AEFF-4C35-90EC-707EEEFC8776}"/>
              </a:ext>
            </a:extLst>
          </p:cNvPr>
          <p:cNvSpPr txBox="1">
            <a:spLocks/>
          </p:cNvSpPr>
          <p:nvPr/>
        </p:nvSpPr>
        <p:spPr>
          <a:xfrm>
            <a:off x="6467048" y="1931642"/>
            <a:ext cx="1247950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17</a:t>
            </a:r>
            <a:endParaRPr lang="en-US" sz="6500" b="1" dirty="0">
              <a:solidFill>
                <a:schemeClr val="accent1">
                  <a:lumMod val="75000"/>
                </a:schemeClr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6294FDC6-E387-41B2-9E44-F97F49297850}"/>
              </a:ext>
            </a:extLst>
          </p:cNvPr>
          <p:cNvSpPr txBox="1">
            <a:spLocks/>
          </p:cNvSpPr>
          <p:nvPr/>
        </p:nvSpPr>
        <p:spPr>
          <a:xfrm>
            <a:off x="937233" y="4317904"/>
            <a:ext cx="122365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16</a:t>
            </a:r>
            <a:endParaRPr lang="en-US" sz="6500" b="1" dirty="0">
              <a:solidFill>
                <a:schemeClr val="accent1">
                  <a:lumMod val="75000"/>
                </a:schemeClr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2D9FFB04-4A43-4666-B946-CC16F9B7F665}"/>
              </a:ext>
            </a:extLst>
          </p:cNvPr>
          <p:cNvSpPr txBox="1">
            <a:spLocks/>
          </p:cNvSpPr>
          <p:nvPr/>
        </p:nvSpPr>
        <p:spPr>
          <a:xfrm>
            <a:off x="2160891" y="4124337"/>
            <a:ext cx="4004650" cy="1299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ค่าใช้จ่ายในการใช้แอปพลิเคชั่นที่ใช้ในการฝึกอบรม เช่น ค่าโปรแกรม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ZOOM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สามารถเบิกจ่ายได้หรือไม่</a:t>
            </a:r>
          </a:p>
          <a:p>
            <a:pPr>
              <a:spcBef>
                <a:spcPts val="1200"/>
              </a:spcBef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“ต้องขอทำความตกลงกับกระทรวงการคลัง เนื่องจากอยู่นอกเหนือรายการที่ให้เบิกได้”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18D3B660-D21E-44F8-8BC3-944EAF51F275}"/>
              </a:ext>
            </a:extLst>
          </p:cNvPr>
          <p:cNvSpPr txBox="1">
            <a:spLocks/>
          </p:cNvSpPr>
          <p:nvPr/>
        </p:nvSpPr>
        <p:spPr>
          <a:xfrm>
            <a:off x="6467048" y="4399818"/>
            <a:ext cx="1300867" cy="910372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400" b="0" kern="1200" baseline="0">
                <a:solidFill>
                  <a:schemeClr val="tx1"/>
                </a:solidFill>
                <a:effectLst/>
                <a:latin typeface="+mj-lt"/>
                <a:ea typeface="+mn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18</a:t>
            </a:r>
            <a:endParaRPr lang="en-US" sz="6500" b="1" dirty="0">
              <a:solidFill>
                <a:schemeClr val="accent1">
                  <a:lumMod val="75000"/>
                </a:schemeClr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cxnSp>
        <p:nvCxnSpPr>
          <p:cNvPr id="29" name="Straight Connector 32">
            <a:extLst>
              <a:ext uri="{FF2B5EF4-FFF2-40B4-BE49-F238E27FC236}">
                <a16:creationId xmlns:a16="http://schemas.microsoft.com/office/drawing/2014/main" id="{9A56BC66-9149-4DE4-B751-78E3BAEA6D2A}"/>
              </a:ext>
            </a:extLst>
          </p:cNvPr>
          <p:cNvCxnSpPr>
            <a:cxnSpLocks/>
          </p:cNvCxnSpPr>
          <p:nvPr/>
        </p:nvCxnSpPr>
        <p:spPr>
          <a:xfrm>
            <a:off x="1252359" y="3583640"/>
            <a:ext cx="10121642" cy="7455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ชื่อเรื่อง 11">
            <a:extLst>
              <a:ext uri="{FF2B5EF4-FFF2-40B4-BE49-F238E27FC236}">
                <a16:creationId xmlns:a16="http://schemas.microsoft.com/office/drawing/2014/main" id="{FE8D3B83-6387-4DDF-A8FB-E79943516961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5 คำถาม – คำตอบ ที่พบบ่อย</a:t>
            </a:r>
            <a:endParaRPr lang="th-TH" b="1" dirty="0"/>
          </a:p>
        </p:txBody>
      </p:sp>
      <p:sp>
        <p:nvSpPr>
          <p:cNvPr id="31" name="ชื่อเรื่อง 11">
            <a:extLst>
              <a:ext uri="{FF2B5EF4-FFF2-40B4-BE49-F238E27FC236}">
                <a16:creationId xmlns:a16="http://schemas.microsoft.com/office/drawing/2014/main" id="{F780FEFC-F25C-478A-B71F-7502916AFDE2}"/>
              </a:ext>
            </a:extLst>
          </p:cNvPr>
          <p:cNvSpPr txBox="1">
            <a:spLocks/>
          </p:cNvSpPr>
          <p:nvPr/>
        </p:nvSpPr>
        <p:spPr>
          <a:xfrm>
            <a:off x="676423" y="1148932"/>
            <a:ext cx="2511394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ประเด็นคำถาม - คำตอบ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BDBD3D81-60A2-4B08-87E7-38CF813796C4}"/>
              </a:ext>
            </a:extLst>
          </p:cNvPr>
          <p:cNvSpPr txBox="1">
            <a:spLocks/>
          </p:cNvSpPr>
          <p:nvPr/>
        </p:nvSpPr>
        <p:spPr>
          <a:xfrm>
            <a:off x="7647358" y="4326422"/>
            <a:ext cx="3942530" cy="1057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การจัดโครงการฝึกอบรม </a:t>
            </a:r>
          </a:p>
          <a:p>
            <a:endParaRPr lang="th-TH" sz="10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“ต้องเบิกจากงบอุดหนุนเท่านั้น ห้ามใช้งบดำเนินงาน”</a:t>
            </a:r>
          </a:p>
          <a:p>
            <a:endParaRPr lang="th-TH" sz="10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7BA8A920-FB6F-459F-8497-D7A497008B4B}"/>
              </a:ext>
            </a:extLst>
          </p:cNvPr>
          <p:cNvSpPr txBox="1">
            <a:spLocks/>
          </p:cNvSpPr>
          <p:nvPr/>
        </p:nvSpPr>
        <p:spPr>
          <a:xfrm>
            <a:off x="7431471" y="1596208"/>
            <a:ext cx="3942530" cy="1791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การจัดโครงการฝึกอบรมโรงแรมที่ไม่มี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WIFI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ถ้าเราใช้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Pocket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Wifi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Air card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จะเบิกค่าใช้จ่ายอย่างไร</a:t>
            </a:r>
          </a:p>
          <a:p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“หากมีเหตุผลความจำเป็นที่ต้องใช้ ให้ทำการขออนุมัติ โดยเบิกเป็นค่าใช้จ่ายในการสื่อสาร และต้องซื้อจากผู้ให้บริการโทรศัพท์เคลื่อนที่ โดยใช้ใบเสร็จรับเงินจากผู้ให้บริการโทรศัพท์เคลื่อนที่เป็นหลักฐานในการเบิกจ่าย”</a:t>
            </a:r>
          </a:p>
          <a:p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55956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41">
            <a:extLst>
              <a:ext uri="{FF2B5EF4-FFF2-40B4-BE49-F238E27FC236}">
                <a16:creationId xmlns:a16="http://schemas.microsoft.com/office/drawing/2014/main" id="{C8D5B429-87ED-4FB5-A784-32E5CC22F628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16" name="Picture 42">
              <a:extLst>
                <a:ext uri="{FF2B5EF4-FFF2-40B4-BE49-F238E27FC236}">
                  <a16:creationId xmlns:a16="http://schemas.microsoft.com/office/drawing/2014/main" id="{A7296166-2DF4-470F-B938-95F5EA936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F850AA3E-33B1-4593-A44E-100DD0D2D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8" name="Picture 44">
              <a:extLst>
                <a:ext uri="{FF2B5EF4-FFF2-40B4-BE49-F238E27FC236}">
                  <a16:creationId xmlns:a16="http://schemas.microsoft.com/office/drawing/2014/main" id="{59192E8C-52A7-4E74-93D7-542E580E0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9" name="Picture 45">
              <a:extLst>
                <a:ext uri="{FF2B5EF4-FFF2-40B4-BE49-F238E27FC236}">
                  <a16:creationId xmlns:a16="http://schemas.microsoft.com/office/drawing/2014/main" id="{92057A04-E949-4BE4-992D-E730A5EB3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0" name="Picture 46">
              <a:extLst>
                <a:ext uri="{FF2B5EF4-FFF2-40B4-BE49-F238E27FC236}">
                  <a16:creationId xmlns:a16="http://schemas.microsoft.com/office/drawing/2014/main" id="{EF1A1321-3DD8-4398-A4BD-A1F3E3673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9" name="Group 14">
            <a:extLst>
              <a:ext uri="{FF2B5EF4-FFF2-40B4-BE49-F238E27FC236}">
                <a16:creationId xmlns:a16="http://schemas.microsoft.com/office/drawing/2014/main" id="{4AB703A1-DFA2-4792-B076-03EB1F16BD15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0" name="Picture 26">
              <a:extLst>
                <a:ext uri="{FF2B5EF4-FFF2-40B4-BE49-F238E27FC236}">
                  <a16:creationId xmlns:a16="http://schemas.microsoft.com/office/drawing/2014/main" id="{92B2298C-2772-4460-9D55-569E78588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1" name="Picture 27">
              <a:extLst>
                <a:ext uri="{FF2B5EF4-FFF2-40B4-BE49-F238E27FC236}">
                  <a16:creationId xmlns:a16="http://schemas.microsoft.com/office/drawing/2014/main" id="{95F32503-EDE7-46E7-B094-1AA5BC316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2" name="Picture 28">
              <a:extLst>
                <a:ext uri="{FF2B5EF4-FFF2-40B4-BE49-F238E27FC236}">
                  <a16:creationId xmlns:a16="http://schemas.microsoft.com/office/drawing/2014/main" id="{BA5CDBD0-9AFF-420A-9997-EAF1667B7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3" name="Picture 29">
              <a:extLst>
                <a:ext uri="{FF2B5EF4-FFF2-40B4-BE49-F238E27FC236}">
                  <a16:creationId xmlns:a16="http://schemas.microsoft.com/office/drawing/2014/main" id="{5ED14E09-7F5E-44BA-ADBA-6F2BF48C5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4" name="Picture 30">
              <a:extLst>
                <a:ext uri="{FF2B5EF4-FFF2-40B4-BE49-F238E27FC236}">
                  <a16:creationId xmlns:a16="http://schemas.microsoft.com/office/drawing/2014/main" id="{1AEF95D9-258C-43DD-90F7-27A82D6CE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05B72FCA-6E07-4224-AA55-22B27F3B5355}"/>
              </a:ext>
            </a:extLst>
          </p:cNvPr>
          <p:cNvSpPr txBox="1">
            <a:spLocks/>
          </p:cNvSpPr>
          <p:nvPr/>
        </p:nvSpPr>
        <p:spPr>
          <a:xfrm>
            <a:off x="595619" y="2306018"/>
            <a:ext cx="135337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</a:t>
            </a: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9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69C48705-AEFF-4C35-90EC-707EEEFC8776}"/>
              </a:ext>
            </a:extLst>
          </p:cNvPr>
          <p:cNvSpPr txBox="1">
            <a:spLocks/>
          </p:cNvSpPr>
          <p:nvPr/>
        </p:nvSpPr>
        <p:spPr>
          <a:xfrm>
            <a:off x="6216243" y="2303165"/>
            <a:ext cx="1324028" cy="9103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6500" b="1" dirty="0">
                <a:solidFill>
                  <a:schemeClr val="accent1">
                    <a:lumMod val="75000"/>
                  </a:schemeClr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20</a:t>
            </a:r>
            <a:endParaRPr lang="en-US" sz="6500" b="1" dirty="0">
              <a:solidFill>
                <a:schemeClr val="accent1">
                  <a:lumMod val="75000"/>
                </a:schemeClr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</p:txBody>
      </p:sp>
      <p:cxnSp>
        <p:nvCxnSpPr>
          <p:cNvPr id="29" name="Straight Connector 32">
            <a:extLst>
              <a:ext uri="{FF2B5EF4-FFF2-40B4-BE49-F238E27FC236}">
                <a16:creationId xmlns:a16="http://schemas.microsoft.com/office/drawing/2014/main" id="{9A56BC66-9149-4DE4-B751-78E3BAEA6D2A}"/>
              </a:ext>
            </a:extLst>
          </p:cNvPr>
          <p:cNvCxnSpPr>
            <a:cxnSpLocks/>
          </p:cNvCxnSpPr>
          <p:nvPr/>
        </p:nvCxnSpPr>
        <p:spPr>
          <a:xfrm>
            <a:off x="1252359" y="4019868"/>
            <a:ext cx="10121642" cy="7455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ชื่อเรื่อง 11">
            <a:extLst>
              <a:ext uri="{FF2B5EF4-FFF2-40B4-BE49-F238E27FC236}">
                <a16:creationId xmlns:a16="http://schemas.microsoft.com/office/drawing/2014/main" id="{A12D5500-F717-4B37-B33D-DA93CA08F510}"/>
              </a:ext>
            </a:extLst>
          </p:cNvPr>
          <p:cNvSpPr txBox="1">
            <a:spLocks/>
          </p:cNvSpPr>
          <p:nvPr/>
        </p:nvSpPr>
        <p:spPr>
          <a:xfrm>
            <a:off x="676423" y="922429"/>
            <a:ext cx="2511394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ประเด็นคำถาม - คำตอบ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315708A5-1BEC-492A-AF0F-97F75643C97C}"/>
              </a:ext>
            </a:extLst>
          </p:cNvPr>
          <p:cNvSpPr txBox="1">
            <a:spLocks/>
          </p:cNvSpPr>
          <p:nvPr/>
        </p:nvSpPr>
        <p:spPr>
          <a:xfrm>
            <a:off x="1848909" y="1747640"/>
            <a:ext cx="3664177" cy="2039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spc="1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ค่าอาหารว่างและเครื่องดื่ม ต้องใช้อะไรเป็นหลักฐานประกอบ </a:t>
            </a:r>
            <a:r>
              <a:rPr lang="th-TH" sz="1600" spc="2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การเบิกจ่ายเงิน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ใบเสร็จรับเงิน กรณีบุคคลธรรมดาใช้บิลเงินสดพร้อมสำเนาบัตรประจำตัวประชาชนและรับรองสำเนาถูกต้อง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ลายมือชื่อผู้เข้ารับการฝึกอบรมในแต่ละวัน </a:t>
            </a:r>
            <a:r>
              <a:rPr lang="th-TH" sz="1600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ยกเว้น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ประธานในพิธีเปิด ปิด การฝึกอบรม วิทยากร แขกผู้มีเกียรติและผู้ติดตาม โดยจัดทำรายชื่อและแนบหนังสือเชิญเป็นหลักฐานประกอบการเบิกจ่ายเงิน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8DB49BCA-25C4-4CEE-91FB-954183EA6AB1}"/>
              </a:ext>
            </a:extLst>
          </p:cNvPr>
          <p:cNvSpPr txBox="1">
            <a:spLocks/>
          </p:cNvSpPr>
          <p:nvPr/>
        </p:nvSpPr>
        <p:spPr>
          <a:xfrm>
            <a:off x="7540270" y="1773496"/>
            <a:ext cx="3664177" cy="2039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spc="1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ใบเสร็จรับเงินค่าอาหาร ค่าอาหารว่างและเครื่องดื่ม ควร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มีรายการที่เป็นสาระสำคัญ 5 ข้อ ได้แก่ </a:t>
            </a:r>
          </a:p>
          <a:p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1) ชื่อ สถานที่อยู่ หรือที่ทำการของผู้รับเงิน</a:t>
            </a: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2) วัน เดือน ปีที่รับเงิน</a:t>
            </a: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3) รายการแสดงการรับเงิน ระบุว่าเป็นค่าอะไร</a:t>
            </a: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4) จำนวนเงินทั้งตัวเลข และตัวอักษร</a:t>
            </a:r>
          </a:p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5) ลายมือชื่อของผู้รับเงิน</a:t>
            </a:r>
          </a:p>
          <a:p>
            <a:endParaRPr lang="th-TH" sz="1600" spc="2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C71F78CF-CDD9-4A40-AD2C-3EA0E063E5D1}"/>
              </a:ext>
            </a:extLst>
          </p:cNvPr>
          <p:cNvSpPr txBox="1">
            <a:spLocks/>
          </p:cNvSpPr>
          <p:nvPr/>
        </p:nvSpPr>
        <p:spPr>
          <a:xfrm>
            <a:off x="2213220" y="5013135"/>
            <a:ext cx="8996101" cy="738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thaiDist" defTabSz="914400" rtl="0" eaLnBrk="1" latinLnBrk="0" hangingPunct="1">
              <a:lnSpc>
                <a:spcPct val="95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 spc="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h-TH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สำนักงานคลังจังหวัดกระบี่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https://www.cgd.go.th/cs/kbi/kbi/003_%E0%B8%9D%E0%B8%B6%E0%B8%81%E0%B8%AD%E0%B8%9A%E0%B8%A3%E0%B8%A1.html</a:t>
            </a:r>
            <a:r>
              <a:rPr lang="th-TH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FAQ</a:t>
            </a:r>
            <a:r>
              <a:rPr lang="th-TH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ระเบียบค่าใช้จ่ายในการฝึกอบรม</a:t>
            </a:r>
          </a:p>
          <a:p>
            <a:pPr algn="l"/>
            <a:r>
              <a:rPr lang="th-TH" sz="14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 กองคลัง มหาวิทยาลัยนเรศวร </a:t>
            </a:r>
            <a:r>
              <a:rPr lang="en-US" sz="14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https://www.finance.nu.ac.th/Official/index.php?p=knowledgeshow&amp;id=301</a:t>
            </a:r>
            <a:r>
              <a:rPr lang="th-TH" sz="14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คลังความรู้ </a:t>
            </a:r>
          </a:p>
          <a:p>
            <a:pPr marL="0" indent="0" algn="l">
              <a:spcBef>
                <a:spcPts val="0"/>
              </a:spcBef>
              <a:buFont typeface="Arial" panose="020B0604020202020204" pitchFamily="34" charset="0"/>
              <a:buNone/>
            </a:pPr>
            <a:endParaRPr lang="th-TH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5510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E8FD9C7-8AC8-4940-B1E8-C1C215C260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800" dirty="0">
                <a:solidFill>
                  <a:schemeClr val="accent1">
                    <a:lumMod val="75000"/>
                  </a:schemeClr>
                </a:solidFill>
              </a:rPr>
              <a:t>Thank You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1244257-D3F6-4227-ADE6-D1608D460100}"/>
              </a:ext>
            </a:extLst>
          </p:cNvPr>
          <p:cNvGrpSpPr/>
          <p:nvPr/>
        </p:nvGrpSpPr>
        <p:grpSpPr>
          <a:xfrm>
            <a:off x="4941137" y="4174729"/>
            <a:ext cx="2309723" cy="259579"/>
            <a:chOff x="3705853" y="3085327"/>
            <a:chExt cx="1732292" cy="194684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12540A16-7F48-4D17-BE89-85680AD97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4471900" y="3085329"/>
              <a:ext cx="200199" cy="194682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B971E615-AE45-4F8D-A935-522EA0543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4854923" y="3085329"/>
              <a:ext cx="200199" cy="194682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6885604C-A3F1-4FCD-B94B-DDD01D103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4088877" y="3085327"/>
              <a:ext cx="200199" cy="194682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CD0AAC82-F857-4A32-98F6-502BB47A4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5237946" y="3085328"/>
              <a:ext cx="200199" cy="194682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4079DD42-3AB9-4428-8476-BC0B6E981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87503">
              <a:off x="3705853" y="3085328"/>
              <a:ext cx="200199" cy="194682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F6121182-B087-4352-90FA-503D37FD4F5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927" y="2181878"/>
            <a:ext cx="2239720" cy="32082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9832689-35EE-4F84-9396-1E60F7FF6AE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4415" y="2181878"/>
            <a:ext cx="2239719" cy="320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4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ตัวแทนเนื้อหา 13">
            <a:extLst>
              <a:ext uri="{FF2B5EF4-FFF2-40B4-BE49-F238E27FC236}">
                <a16:creationId xmlns:a16="http://schemas.microsoft.com/office/drawing/2014/main" id="{B4E58B9B-8B12-4DD1-AF09-BFA1ED2E9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1901505"/>
            <a:ext cx="5376863" cy="4102259"/>
          </a:xfrm>
          <a:ln>
            <a:solidFill>
              <a:srgbClr val="0070C0"/>
            </a:solidFill>
          </a:ln>
          <a:effectLst/>
        </p:spPr>
        <p:txBody>
          <a:bodyPr>
            <a:noAutofit/>
          </a:bodyPr>
          <a:lstStyle/>
          <a:p>
            <a:pPr marL="0" indent="0" algn="thaiDist">
              <a:spcBef>
                <a:spcPts val="600"/>
              </a:spcBef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นิยาม</a:t>
            </a:r>
          </a:p>
          <a:p>
            <a:pPr marL="4572" lvl="1" indent="0" algn="thaiDist">
              <a:spcBef>
                <a:spcPts val="6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“ส่วนราชการ”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สำนักนายกรัฐมนตรี กระทรวง ทบวง กรม ส่วนราชการที่เรียกชื่ออย่างอื่นที่มีฐานะเป็นหรือเทียบเท่ากระทรวบ ทบวง กรม ส่วนราชการที่เรียกชื่ออย่างอื่นซึ่งไม่มีฐานเป็นกรมแต่มีหัวหน้าส่วนราชการซึ่งมีฐานะเป็นอธิบดี</a:t>
            </a:r>
          </a:p>
          <a:p>
            <a:pPr marL="4572" lvl="1" indent="0" algn="thaiDist">
              <a:spcBef>
                <a:spcPts val="6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“บุคลากรของรัฐ”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ข้าราชการทุกประเภท รวมทั้งพนักงาน ลูกจ้างของส่วนราชการ รัฐวิสาหกิจ หรือหน่วยงานอื่นของรัฐ</a:t>
            </a:r>
          </a:p>
          <a:p>
            <a:pPr marL="4572" lvl="1" indent="0" algn="thaiDist">
              <a:spcBef>
                <a:spcPts val="6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“เจ้าหน้าที่”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บุคลากรของรัฐที่ได้รับมอบหมายให้ปฏิบัติงานตามระเบียบนี้ และให้หมายความรวมถึงบุคคลอื่นที่ได้รับแต่งตั้งให้ปฏิบัติงาน และเจ้าหน้าที่รักษาความปลอดภัยด้วย</a:t>
            </a:r>
          </a:p>
          <a:p>
            <a:pPr marL="4572" lvl="1" indent="0" algn="thaiDist">
              <a:spcBef>
                <a:spcPts val="6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“ผู้เข้ารับการฝึกอบรม”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บุคลลากรของรัฐ หรือบุคคล</a:t>
            </a:r>
            <a:r>
              <a:rPr lang="th-TH" sz="1600" dirty="0" err="1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งมิใชบุคลากรของรัฐที่เข้ารับการฝกอบรมตามโครงการหรือหลักสูตรการฝกอบรม</a:t>
            </a:r>
          </a:p>
          <a:p>
            <a:pPr marL="4572" lvl="1" indent="0" algn="thaiDist">
              <a:spcBef>
                <a:spcPts val="600"/>
              </a:spcBef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“การดูงาน”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การเพิ่มพูนความรูหรือประสบการณด้วยการสังเกตการณซึ่งกำหนดไว้ในโครงการหรือหลักสูตรการฝกอบรม หรือกำหนดไวในแผนการจัดการประชุมระหว่างประเทศใหมีการดูงานกอน ระหว่าง หรือหลังการฝกอบรมหรือการประชุมระหว่างประเทศ และหมายความรวมถึงโครงการหรือหลักสูตรการฝกอบรมเฉพาะการดูงานภายในประเทศที่หน่วยงานของรัฐจัดขึ้น</a:t>
            </a:r>
          </a:p>
        </p:txBody>
      </p:sp>
      <p:sp>
        <p:nvSpPr>
          <p:cNvPr id="5" name="ตัวแทนเนื้อหา 13">
            <a:extLst>
              <a:ext uri="{FF2B5EF4-FFF2-40B4-BE49-F238E27FC236}">
                <a16:creationId xmlns:a16="http://schemas.microsoft.com/office/drawing/2014/main" id="{A6B8BB1F-E9EA-4559-B0B4-F900E35C34CB}"/>
              </a:ext>
            </a:extLst>
          </p:cNvPr>
          <p:cNvSpPr txBox="1">
            <a:spLocks/>
          </p:cNvSpPr>
          <p:nvPr/>
        </p:nvSpPr>
        <p:spPr>
          <a:xfrm>
            <a:off x="6095998" y="1901505"/>
            <a:ext cx="5376863" cy="4102259"/>
          </a:xfrm>
          <a:prstGeom prst="rect">
            <a:avLst/>
          </a:prstGeom>
          <a:ln>
            <a:solidFill>
              <a:srgbClr val="0070C0"/>
            </a:solidFill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u="sng" dirty="0">
                <a:ln w="0"/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นิยาม</a:t>
            </a:r>
          </a:p>
          <a:p>
            <a:pPr marL="4572" lvl="1" indent="0" algn="thaiDi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b="1" spc="4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“การฝึกอบรม” </a:t>
            </a:r>
            <a:r>
              <a:rPr lang="th-TH" sz="1600" spc="4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การอบรม การประชุมทางวิชาการหรือเชิงปฏิบัติการ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การสัมมนาทางวิชาการหรือเชิงปฏิบัติการ การบรรยายพิเศษ การฝึกศึกษา การดูงาน การฝึกงาน หรือที่เรียกชื่ออย่างอื่นทั้งในประเทศและต่างประเทศ โดยมีโครงการหรือหลักสูตรและช่วงเวลาจัดที่แน่นอน ที่มีวัตถุประสงค์เพื่อพัฒนาบุคคลหรือเพิ่มประสิทธิภาพในการปฏิบัติงาน โดยไม่มีการรับปริญญาหรือประกาศนียบัตรวิชาชีพ</a:t>
            </a:r>
          </a:p>
          <a:p>
            <a:pPr marL="4572" lvl="1" indent="0" algn="thaiDi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“การฝึกอบรมประเภท ก”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การฝึกอบรมที่ผู้เข้ารับการฝึกอบรมเกินกึ่งหนึ่งเป็นบุคลากรของรัฐ ซึ่งเป็นข้าราชการตำแหน่งประเภททั่วไประดับทักษะพิเศษ ข้าราชการตำแหน่งประเภทวิชาการระดับเชี่ยวชาญและระดับทรงคุณวุฒิ ข้าราชการตำแหน่งประเภทอำนวยการระดับสูง ข้าราชการตำแหน่งประเภทบริหารระดับต้นและระดับสูง หรือตำแหน่งที่เทียบเท่า</a:t>
            </a:r>
          </a:p>
          <a:p>
            <a:pPr marL="4572" lvl="1" indent="0" algn="thaiDi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“การฝึกอบรมประเภท ข”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การฝึกอบรมที่ผู้เขารับการฝกอบรมเกินกึ่งหนึ่งเป็นบุคลากรของรัฐ ซึ่งเป็นขาราชการตําแหนงประเภททั่วไประดับปฏิบัติงาน ระดับชํานาญงานและระดับอาวุโส ขาราชการตําแหนงประเภทวิชาการระดับปฏิบัติการระดับชํานาญการและระดับชํานาญการพิเศษ ขาราชการตําแหนงประเภทอํานวยการระดับตน หรือตําแหนงที่เทียบเทา</a:t>
            </a:r>
          </a:p>
          <a:p>
            <a:pPr marL="4572" lvl="1" indent="0" algn="thaiDi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“การฝึกอบรมบุคคลภายนอก”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การฝึกอบรมที่ผู้เข้ารับการฝึกอบรมเกินกึ่งหนึ่งมิใช่บุคลากรของรัฐ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2DE2BF97-745A-4B0B-BC33-5770272776B7}"/>
              </a:ext>
            </a:extLst>
          </p:cNvPr>
          <p:cNvSpPr txBox="1"/>
          <p:nvPr/>
        </p:nvSpPr>
        <p:spPr>
          <a:xfrm>
            <a:off x="719137" y="1345643"/>
            <a:ext cx="658653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พ.ศ. 2549</a:t>
            </a:r>
          </a:p>
        </p:txBody>
      </p:sp>
      <p:grpSp>
        <p:nvGrpSpPr>
          <p:cNvPr id="24" name="Group 41">
            <a:extLst>
              <a:ext uri="{FF2B5EF4-FFF2-40B4-BE49-F238E27FC236}">
                <a16:creationId xmlns:a16="http://schemas.microsoft.com/office/drawing/2014/main" id="{0560ADC6-0E19-4C8D-8B02-601F32679A32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25" name="Picture 42">
              <a:extLst>
                <a:ext uri="{FF2B5EF4-FFF2-40B4-BE49-F238E27FC236}">
                  <a16:creationId xmlns:a16="http://schemas.microsoft.com/office/drawing/2014/main" id="{F8D60B4F-EF8E-47EA-9057-A16C18309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26" name="Picture 43">
              <a:extLst>
                <a:ext uri="{FF2B5EF4-FFF2-40B4-BE49-F238E27FC236}">
                  <a16:creationId xmlns:a16="http://schemas.microsoft.com/office/drawing/2014/main" id="{4F2FBEC2-5B60-4A06-B999-9DF020363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7" name="Picture 44">
              <a:extLst>
                <a:ext uri="{FF2B5EF4-FFF2-40B4-BE49-F238E27FC236}">
                  <a16:creationId xmlns:a16="http://schemas.microsoft.com/office/drawing/2014/main" id="{8D3D4742-B8F0-48CB-A87E-2A852A319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8" name="Picture 45">
              <a:extLst>
                <a:ext uri="{FF2B5EF4-FFF2-40B4-BE49-F238E27FC236}">
                  <a16:creationId xmlns:a16="http://schemas.microsoft.com/office/drawing/2014/main" id="{F6005754-08D2-421F-B180-301F8C48B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9" name="Picture 46">
              <a:extLst>
                <a:ext uri="{FF2B5EF4-FFF2-40B4-BE49-F238E27FC236}">
                  <a16:creationId xmlns:a16="http://schemas.microsoft.com/office/drawing/2014/main" id="{CF2B6BD6-2EF0-47D2-8280-78B26EBFC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30" name="Group 14">
            <a:extLst>
              <a:ext uri="{FF2B5EF4-FFF2-40B4-BE49-F238E27FC236}">
                <a16:creationId xmlns:a16="http://schemas.microsoft.com/office/drawing/2014/main" id="{E40C3BCE-D577-4B99-B61F-81565D188C7C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31" name="Picture 26">
              <a:extLst>
                <a:ext uri="{FF2B5EF4-FFF2-40B4-BE49-F238E27FC236}">
                  <a16:creationId xmlns:a16="http://schemas.microsoft.com/office/drawing/2014/main" id="{A33745B1-8513-42AE-9EA8-1BDBD6743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32" name="Picture 27">
              <a:extLst>
                <a:ext uri="{FF2B5EF4-FFF2-40B4-BE49-F238E27FC236}">
                  <a16:creationId xmlns:a16="http://schemas.microsoft.com/office/drawing/2014/main" id="{C0C4A820-BD12-4BFA-B92C-5934EDC97E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33" name="Picture 28">
              <a:extLst>
                <a:ext uri="{FF2B5EF4-FFF2-40B4-BE49-F238E27FC236}">
                  <a16:creationId xmlns:a16="http://schemas.microsoft.com/office/drawing/2014/main" id="{6F997069-B5ED-4035-B4EE-A3FE8C6604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34" name="Picture 29">
              <a:extLst>
                <a:ext uri="{FF2B5EF4-FFF2-40B4-BE49-F238E27FC236}">
                  <a16:creationId xmlns:a16="http://schemas.microsoft.com/office/drawing/2014/main" id="{058C655C-8554-4BB5-A534-B58783373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35" name="Picture 30">
              <a:extLst>
                <a:ext uri="{FF2B5EF4-FFF2-40B4-BE49-F238E27FC236}">
                  <a16:creationId xmlns:a16="http://schemas.microsoft.com/office/drawing/2014/main" id="{B2208941-AB6D-49B6-B51F-AFD37597AF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18" name="ชื่อเรื่อง 11">
            <a:extLst>
              <a:ext uri="{FF2B5EF4-FFF2-40B4-BE49-F238E27FC236}">
                <a16:creationId xmlns:a16="http://schemas.microsoft.com/office/drawing/2014/main" id="{B0BD25E8-9334-409B-9210-48E01EB04160}"/>
              </a:ext>
            </a:extLst>
          </p:cNvPr>
          <p:cNvSpPr txBox="1">
            <a:spLocks/>
          </p:cNvSpPr>
          <p:nvPr/>
        </p:nvSpPr>
        <p:spPr>
          <a:xfrm>
            <a:off x="3631098" y="406990"/>
            <a:ext cx="4929801" cy="540311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w="1143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2 สาระสำคัญของกฎหมายและระเบียบที่เกี่ยวข้อง</a:t>
            </a:r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304086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4">
            <a:extLst>
              <a:ext uri="{FF2B5EF4-FFF2-40B4-BE49-F238E27FC236}">
                <a16:creationId xmlns:a16="http://schemas.microsoft.com/office/drawing/2014/main" id="{F5B91355-094C-49F5-9EEB-7595DEAA0880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20" name="Picture 26">
              <a:extLst>
                <a:ext uri="{FF2B5EF4-FFF2-40B4-BE49-F238E27FC236}">
                  <a16:creationId xmlns:a16="http://schemas.microsoft.com/office/drawing/2014/main" id="{59885D62-F93A-460F-AD37-154E8DAB9C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21" name="Picture 27">
              <a:extLst>
                <a:ext uri="{FF2B5EF4-FFF2-40B4-BE49-F238E27FC236}">
                  <a16:creationId xmlns:a16="http://schemas.microsoft.com/office/drawing/2014/main" id="{417C600F-C2C8-40E8-877A-03ACD2E11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2" name="Picture 28">
              <a:extLst>
                <a:ext uri="{FF2B5EF4-FFF2-40B4-BE49-F238E27FC236}">
                  <a16:creationId xmlns:a16="http://schemas.microsoft.com/office/drawing/2014/main" id="{5CF326E4-6EA9-4303-A0D6-F6ED97CF6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3" name="Picture 29">
              <a:extLst>
                <a:ext uri="{FF2B5EF4-FFF2-40B4-BE49-F238E27FC236}">
                  <a16:creationId xmlns:a16="http://schemas.microsoft.com/office/drawing/2014/main" id="{B51B011C-F45D-477F-BF85-68A90FD081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4" name="Picture 30">
              <a:extLst>
                <a:ext uri="{FF2B5EF4-FFF2-40B4-BE49-F238E27FC236}">
                  <a16:creationId xmlns:a16="http://schemas.microsoft.com/office/drawing/2014/main" id="{9C43B48A-27C7-4119-9147-38AF0E0D7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13C7B3C-3ABD-4C5E-98E1-178FE782B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1445801"/>
            <a:ext cx="5696008" cy="5021673"/>
          </a:xfrm>
        </p:spPr>
        <p:txBody>
          <a:bodyPr>
            <a:noAutofit/>
          </a:bodyPr>
          <a:lstStyle/>
          <a:p>
            <a:pPr marL="0" indent="0" algn="thaiDist">
              <a:spcBef>
                <a:spcPts val="60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</a:t>
            </a:r>
            <a:r>
              <a:rPr lang="th-TH" sz="1600" b="1" spc="5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ประเทศ (ฉบับที่ 3) พ.ศ. 2555 </a:t>
            </a:r>
            <a:r>
              <a:rPr lang="th-TH" sz="1600" spc="5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8 โครงการหรือหลักสูตรการฝึกอบรมที่ส่วนราชการจัดหรือ</a:t>
            </a:r>
            <a:r>
              <a:rPr lang="th-TH" sz="1600" spc="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จัดร่วมกับหน่วยงานอื่นต้องได้รับอนุมัติจากหัวหน้าส่วนราชการ เพื่อเบิกจ่ายค่าใช้จ่ายตามระเบียบนี้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ให้ส่วนราชการที่จัดการฝึกอบรมเบิกค่าใช้จ่ายในการฝึกอบรมได้ ดังต่อไปนี้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(1) คาใชจ่ายเกี่ยวกับการใชและการตกแต่งสถานที่ฝกอบรม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(2) คาใชจ่ายในพิธีเปิด – ปด การฝกอบรม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(3) ค่าวัสดุ เครื่องเขียนและอุปกรณ์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(4) ค่าประกาศนียบัตร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(5) ค่าถ่ายเอกสาร ค่าพิมพ์เอกสารและสิ่งพิมพ์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(6) ค่าหนังสือสำหรับผู้เข้ารับการฝึกอบรม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(7) ค่าใช้จ่ายในการติดต่อสื่อสาร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(8) ค่าเช่าอุปกรณ์ต่าง ๆ ในการฝึกอบรม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(9) ค่าอาหารว่างและเครื่องดื่ม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(10) ค่ากระเป๋าหรือสิ่งที่ใช้บรรจุเอกสารสำหรับผู้เข้ารับการฝึกอบรม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(11) ค่าของสมนาคุณในการดูงาน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(12) ค่าสมนาคุณวิทยากร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(13) ค่าอาหาร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(14) ค่าเช่าที่พัก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(15) ค่ายานพาหนะ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9 การฝึกอบรมบุคคลภายนอกให้จัดได้เฉพาะการฝึกอบรมในประเทศเท่านั้น</a:t>
            </a:r>
            <a:endParaRPr lang="th-TH" sz="1600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1600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7199BF28-A2B9-4A2A-8160-2C98B9551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1351" y="1477264"/>
            <a:ext cx="5313846" cy="1287269"/>
          </a:xfrm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ค่าใช้จ่ายตาม (1) ถึง (9) ให้เบิกจ่ายได้เท่าที่จ่ายจริง ตามความจำเป็น เหมาะสมและประหยัด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ค่าใช้จ่ายตาม (10) ให้เบิกจ่ายได้เท่าที่จ่ายจริง ไม่เกินอัตราใบละ 300 บาท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ค่าใช้จ่ายตาม (11) ให้เบิกจ่ายได้เท่าที่จ่ายจริง แห่งละไม่เกิน 1,500 บาท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ค่าใช้จ่ายตาม (12) ถึง (15) ให้เบิกจ่ายตามหลักเกณฑ์และอัตราตามที่กำหนดไว้ในระเบียบนี้</a:t>
            </a:r>
          </a:p>
          <a:p>
            <a:endParaRPr lang="th-TH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ชื่อเรื่อง 11">
            <a:extLst>
              <a:ext uri="{FF2B5EF4-FFF2-40B4-BE49-F238E27FC236}">
                <a16:creationId xmlns:a16="http://schemas.microsoft.com/office/drawing/2014/main" id="{4DC16E8B-47A9-4C10-914C-8D2C43B2BF32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ค่าใช้จ่ายของส่วนราชการที่จัดฝึกอบรม</a:t>
            </a:r>
            <a:endParaRPr lang="th-TH" spc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ตัวแทนข้อความ 6">
            <a:extLst>
              <a:ext uri="{FF2B5EF4-FFF2-40B4-BE49-F238E27FC236}">
                <a16:creationId xmlns:a16="http://schemas.microsoft.com/office/drawing/2014/main" id="{9BB2B1E9-B739-4F67-A3BD-0F57279B26B2}"/>
              </a:ext>
            </a:extLst>
          </p:cNvPr>
          <p:cNvSpPr txBox="1">
            <a:spLocks/>
          </p:cNvSpPr>
          <p:nvPr/>
        </p:nvSpPr>
        <p:spPr>
          <a:xfrm>
            <a:off x="6411351" y="2891108"/>
            <a:ext cx="5313846" cy="2507167"/>
          </a:xfrm>
          <a:prstGeom prst="rect">
            <a:avLst/>
          </a:prstGeom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th-TH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ค่าใช้จ่ายในการฝึกอบรม</a:t>
            </a:r>
          </a:p>
          <a:p>
            <a:pPr>
              <a:spcBef>
                <a:spcPts val="600"/>
              </a:spcBef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ยกเว้น ไม่ต้องปฏิบัติตามระเบียบพัสดุ 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(หนังสือ กค (</a:t>
            </a:r>
            <a:r>
              <a:rPr lang="th-TH" dirty="0" err="1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กวพ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0421.3/ว 193 ลว. 8 มิ.ย. 52) 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(9) ค่าอาหารว่างและเครื่องดื่ม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(13) ค่าอาหาร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(14) ค่าเช่าที่พัก</a:t>
            </a:r>
          </a:p>
          <a:p>
            <a:pPr>
              <a:spcBef>
                <a:spcPts val="600"/>
              </a:spcBef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ต้องปฏิบัติตามระเบียบฯ พัสดุ </a:t>
            </a: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การจัดซื้อ/จัดจ้างดำเนินการโดยเจ้าหน้าที่พัสดุผ่านหัวหน้า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เจ้าหน้าที่พัสดุ ไปยังผู้มีอำนาจอนุมัติ รายการ (1) – (8) (10) (11) และ (15) 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ค่าวัสดุในการดำเนินโครงการ ค่าวัสดุน้ำมันเชื้อเพลิงและหล่อลื่น ค่าถ่ายเอกสาร ค่าตกแต่ง</a:t>
            </a:r>
          </a:p>
          <a:p>
            <a:pPr>
              <a:spcBef>
                <a:spcPts val="600"/>
              </a:spcBef>
            </a:pPr>
            <a:r>
              <a:rPr lang="th-TH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 ค่าเช่าอุปกรณ์ ค่าเช่าเหมายานพาหนะ เป็นต้น</a:t>
            </a:r>
            <a:endParaRPr lang="th-TH" b="1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E74D8DB-B894-458D-BF36-3C2C43918479}"/>
              </a:ext>
            </a:extLst>
          </p:cNvPr>
          <p:cNvSpPr txBox="1"/>
          <p:nvPr/>
        </p:nvSpPr>
        <p:spPr>
          <a:xfrm>
            <a:off x="6333978" y="5536991"/>
            <a:ext cx="5391219" cy="73866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ค่าใช้จ่ายตาม (11) เบิกจ่ายตามประกาศมหาวิทยาลัยนเรศวร เรื่อง รายการและอัตราเบิกจ่ายจากเงินรายได้ของมหาวิทยาลัย ลว. 20 ก.ย. 66 ข้อ 9 ค่าของขวัญหรือของที่ระลึก ให้เบิกจ่ายได้ตามที่จ่ายจริง แต่ไม่เกิน 3,000 บาทต่อคน</a:t>
            </a:r>
          </a:p>
        </p:txBody>
      </p:sp>
    </p:spTree>
    <p:extLst>
      <p:ext uri="{BB962C8B-B14F-4D97-AF65-F5344CB8AC3E}">
        <p14:creationId xmlns:p14="http://schemas.microsoft.com/office/powerpoint/2010/main" val="180378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ชื่อเรื่อง 11">
            <a:extLst>
              <a:ext uri="{FF2B5EF4-FFF2-40B4-BE49-F238E27FC236}">
                <a16:creationId xmlns:a16="http://schemas.microsoft.com/office/drawing/2014/main" id="{7E1523F0-E81F-4E35-BBE3-6BD5B7218B01}"/>
              </a:ext>
            </a:extLst>
          </p:cNvPr>
          <p:cNvSpPr txBox="1">
            <a:spLocks/>
          </p:cNvSpPr>
          <p:nvPr/>
        </p:nvSpPr>
        <p:spPr>
          <a:xfrm>
            <a:off x="676656" y="803566"/>
            <a:ext cx="4049455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หลักเกณฑ์การจ่ายค่าวัสดุอุปกรณ์และค่าจ้างเหมาบริการ</a:t>
            </a:r>
          </a:p>
        </p:txBody>
      </p:sp>
      <p:graphicFrame>
        <p:nvGraphicFramePr>
          <p:cNvPr id="27" name="ตาราง 27">
            <a:extLst>
              <a:ext uri="{FF2B5EF4-FFF2-40B4-BE49-F238E27FC236}">
                <a16:creationId xmlns:a16="http://schemas.microsoft.com/office/drawing/2014/main" id="{1D194ABA-9CB7-49B0-8862-07A11BE6D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37567"/>
              </p:ext>
            </p:extLst>
          </p:nvPr>
        </p:nvGraphicFramePr>
        <p:xfrm>
          <a:off x="605040" y="1818315"/>
          <a:ext cx="1103450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999">
                  <a:extLst>
                    <a:ext uri="{9D8B030D-6E8A-4147-A177-3AD203B41FA5}">
                      <a16:colId xmlns:a16="http://schemas.microsoft.com/office/drawing/2014/main" val="4136670068"/>
                    </a:ext>
                  </a:extLst>
                </a:gridCol>
                <a:gridCol w="2727483">
                  <a:extLst>
                    <a:ext uri="{9D8B030D-6E8A-4147-A177-3AD203B41FA5}">
                      <a16:colId xmlns:a16="http://schemas.microsoft.com/office/drawing/2014/main" val="479968940"/>
                    </a:ext>
                  </a:extLst>
                </a:gridCol>
                <a:gridCol w="3279931">
                  <a:extLst>
                    <a:ext uri="{9D8B030D-6E8A-4147-A177-3AD203B41FA5}">
                      <a16:colId xmlns:a16="http://schemas.microsoft.com/office/drawing/2014/main" val="949586063"/>
                    </a:ext>
                  </a:extLst>
                </a:gridCol>
                <a:gridCol w="2238096">
                  <a:extLst>
                    <a:ext uri="{9D8B030D-6E8A-4147-A177-3AD203B41FA5}">
                      <a16:colId xmlns:a16="http://schemas.microsoft.com/office/drawing/2014/main" val="888201988"/>
                    </a:ext>
                  </a:extLst>
                </a:gridCol>
              </a:tblGrid>
              <a:tr h="322759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ตัวอย่าง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อัตราการเบิกจ่าย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หลักฐานการจ่ายเงิน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119495"/>
                  </a:ext>
                </a:extLst>
              </a:tr>
              <a:tr h="554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(1) คาใชจ่ายเกี่ยวกับการใชและการตกแต่งสถานที่ฝกอบรม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ค่าตกแต่งสถานที่ ค่าเช่าห้องประชุม                   ค่าใช้สถานที่โรงเรียนหรือเขตพื้นที่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ค่าใช้จ่ายที่เป็นดุลพินิจหัวหน้าส่วนราชการ</a:t>
                      </a:r>
                    </a:p>
                    <a:p>
                      <a:pPr algn="ctr"/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เบิกได้เท่าที่จ่ายจริง ตามความจำเป็น เหมาะสม </a:t>
                      </a:r>
                    </a:p>
                    <a:p>
                      <a:pPr algn="ctr"/>
                      <a:r>
                        <a:rPr lang="th-TH" sz="1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และประหยัด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ใช้ใบเสร็จรับเงินเป็นหลักฐาน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การจ่ายเงิน และดำเนินการตามระเบียบพัสดุ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810378"/>
                  </a:ext>
                </a:extLst>
              </a:tr>
              <a:tr h="554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(2) คาใชจ่ายในพิธีเปิด – ปด การฝกอบรม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ค่าจ้างพิธีกรมาทำหน้าที่เปิด – ปิดการฝึกอบรม</a:t>
                      </a:r>
                    </a:p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การแสดงในพิธีเปิด – ปิดการฝึกอบรม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1036376"/>
                  </a:ext>
                </a:extLst>
              </a:tr>
              <a:tr h="321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(3) ค่าวัสดุ เครื่องเขียนและอุปกรณ์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ดินสอ ปากกา กระดาษ สมุดเขียน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832585"/>
                  </a:ext>
                </a:extLst>
              </a:tr>
              <a:tr h="554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(4) ค่าประกาศนียบัตร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ค่าจัดทำประกาศนียบัตร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ค่าพิมพ์ประกาศนียบัตร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647249"/>
                  </a:ext>
                </a:extLst>
              </a:tr>
              <a:tr h="321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(5) ค่าถ่ายเอกสาร ค่าพิมพ์เอกสารและสิ่งพิมพ์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ค่าถ่ายเอกสาร ค่าแผ่นพับ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850224"/>
                  </a:ext>
                </a:extLst>
              </a:tr>
              <a:tr h="321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(6) ค่าหนังสือสำหรับผู้เข้ารับการฝึกอบรม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ค่าหนังสือประกอบการอบรม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0352717"/>
                  </a:ext>
                </a:extLst>
              </a:tr>
              <a:tr h="322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(7) ค่าใช้จ่ายในการติดต่อสื่อสาร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ค่าอินเตอร์เน็ต ค่าเชื่อมต่อสัญญาณ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36908"/>
                  </a:ext>
                </a:extLst>
              </a:tr>
              <a:tr h="321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(8) ค่าเช่าอุปกรณ์ต่าง ๆ ในการฝึกอบรม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ค่าเช่าเครื่องเสียง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1339169"/>
                  </a:ext>
                </a:extLst>
              </a:tr>
              <a:tr h="554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(10) ค่ากระเป๋าหรือสิ่งที่ใช้บรรจุเอกสารสำหรับ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ผู้เข้ารับการฝึกอบรม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ค่าแฟ้ม ถุงผ้า กระเป๋าใส่เอกสาร </a:t>
                      </a: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Handy Drive</a:t>
                      </a: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ซึ่งบรรจุข้อมูลในการฝึกอบรม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กระเป๋าใส่เอกสาร ถุงผ้า เบิกได้ไม่เกินใบละ 300 บาท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617443"/>
                  </a:ext>
                </a:extLst>
              </a:tr>
              <a:tr h="322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(11) ค่าของสมนาคุณในการดูงาน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ค่าของที่ระลึกให้กับสถานที่ดูงาน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เบิกได้ไม่เกินแห่งละ 1,500 บาท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076001"/>
                  </a:ext>
                </a:extLst>
              </a:tr>
            </a:tbl>
          </a:graphicData>
        </a:graphic>
      </p:graphicFrame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465487FF-A654-4E00-885D-857AED55E4E3}"/>
              </a:ext>
            </a:extLst>
          </p:cNvPr>
          <p:cNvSpPr txBox="1"/>
          <p:nvPr/>
        </p:nvSpPr>
        <p:spPr>
          <a:xfrm>
            <a:off x="676656" y="1456143"/>
            <a:ext cx="881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8 (1) – (8) และ (10) – (11)</a:t>
            </a:r>
          </a:p>
        </p:txBody>
      </p:sp>
      <p:grpSp>
        <p:nvGrpSpPr>
          <p:cNvPr id="8" name="Group 14">
            <a:extLst>
              <a:ext uri="{FF2B5EF4-FFF2-40B4-BE49-F238E27FC236}">
                <a16:creationId xmlns:a16="http://schemas.microsoft.com/office/drawing/2014/main" id="{628ECBBC-53FA-4DAC-B9C1-ED6ADC2FD7DA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9" name="Picture 26">
              <a:extLst>
                <a:ext uri="{FF2B5EF4-FFF2-40B4-BE49-F238E27FC236}">
                  <a16:creationId xmlns:a16="http://schemas.microsoft.com/office/drawing/2014/main" id="{430AC913-CD3B-4037-89AC-A1AEB75E0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0" name="Picture 27">
              <a:extLst>
                <a:ext uri="{FF2B5EF4-FFF2-40B4-BE49-F238E27FC236}">
                  <a16:creationId xmlns:a16="http://schemas.microsoft.com/office/drawing/2014/main" id="{59ABEA73-27C7-4132-BA2A-76F87C9B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1" name="Picture 28">
              <a:extLst>
                <a:ext uri="{FF2B5EF4-FFF2-40B4-BE49-F238E27FC236}">
                  <a16:creationId xmlns:a16="http://schemas.microsoft.com/office/drawing/2014/main" id="{9A407367-3F66-456B-982F-E2FFB17E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12" name="Picture 29">
              <a:extLst>
                <a:ext uri="{FF2B5EF4-FFF2-40B4-BE49-F238E27FC236}">
                  <a16:creationId xmlns:a16="http://schemas.microsoft.com/office/drawing/2014/main" id="{B4CE3119-17BD-4D8B-B866-451887297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13" name="Picture 30">
              <a:extLst>
                <a:ext uri="{FF2B5EF4-FFF2-40B4-BE49-F238E27FC236}">
                  <a16:creationId xmlns:a16="http://schemas.microsoft.com/office/drawing/2014/main" id="{F921728E-A6EF-4EFF-9F02-AD6080F53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327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4">
            <a:extLst>
              <a:ext uri="{FF2B5EF4-FFF2-40B4-BE49-F238E27FC236}">
                <a16:creationId xmlns:a16="http://schemas.microsoft.com/office/drawing/2014/main" id="{93B4BD9A-1045-44CF-83F6-2D5E2FEA520C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7" name="Picture 26">
              <a:extLst>
                <a:ext uri="{FF2B5EF4-FFF2-40B4-BE49-F238E27FC236}">
                  <a16:creationId xmlns:a16="http://schemas.microsoft.com/office/drawing/2014/main" id="{40898085-A8E4-4EFA-B88B-E9FD228357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8" name="Picture 27">
              <a:extLst>
                <a:ext uri="{FF2B5EF4-FFF2-40B4-BE49-F238E27FC236}">
                  <a16:creationId xmlns:a16="http://schemas.microsoft.com/office/drawing/2014/main" id="{1142D82F-92E1-4449-B15D-AB4AC6856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9" name="Picture 28">
              <a:extLst>
                <a:ext uri="{FF2B5EF4-FFF2-40B4-BE49-F238E27FC236}">
                  <a16:creationId xmlns:a16="http://schemas.microsoft.com/office/drawing/2014/main" id="{263ABF71-6972-4847-A1CA-572FF306AE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0" name="Picture 29">
              <a:extLst>
                <a:ext uri="{FF2B5EF4-FFF2-40B4-BE49-F238E27FC236}">
                  <a16:creationId xmlns:a16="http://schemas.microsoft.com/office/drawing/2014/main" id="{D533AB84-CA78-48CC-A614-94545B829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1" name="Picture 30">
              <a:extLst>
                <a:ext uri="{FF2B5EF4-FFF2-40B4-BE49-F238E27FC236}">
                  <a16:creationId xmlns:a16="http://schemas.microsoft.com/office/drawing/2014/main" id="{94845EFB-753C-4E9D-B74A-01244F843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DD861600-A290-4DCC-A5F5-F089C26B2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6"/>
            <a:ext cx="6321599" cy="5337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18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การเทียบตำแหน่ง</a:t>
            </a:r>
          </a:p>
          <a:p>
            <a:pPr marL="0" indent="0" algn="thaiDist">
              <a:spcBef>
                <a:spcPts val="600"/>
              </a:spcBef>
              <a:buNone/>
            </a:pP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600" b="1" spc="-1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11 การเทียบตำแหน่งของบุคคลตามข้อ 10 (1) (2) (3) และ (5) ที่มิได้เป็นบุคลากรของรัฐ เพื่อเบิกค่าใช้จ่ายตามระเบียบนี้ ให้ส่วนราชการที่จัดการฝึกอบรมเทียบตำแหน่งได้ ดังนี้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(1) บุคคลที่เคยเป็นบุคลากรของรัฐมาแล้ว ให้เทียบตามระดับตำแหน่งหรือชั้นยศครั้งสุดท้ายก่อนออกจากราชการหรือออกจากงาน แล้วแต่กรณี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(2) บุคคลที่กระทรวงการคลังได้เทียบระดับตำแหน่งไว้แล้ว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(3) วิทยากรในการฝึกอบรม</a:t>
            </a:r>
          </a:p>
          <a:p>
            <a:pPr marL="0" indent="0">
              <a:buNone/>
            </a:pPr>
            <a:endParaRPr lang="th-TH" sz="1600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1600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spcBef>
                <a:spcPts val="600"/>
              </a:spcBef>
              <a:buNone/>
            </a:pP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4. นอกจาก (1) (2) หรือ (3) ให้หัวหน้าส่วนราชการเจ้าของงบประมาณพิจารณาเทียบตำแหน่งตามความเหมาะสม โดยถือหลักการเทียบตำแหน่งของกระทรวงการคลังตาม (2) เป็นเกณฑ์ในการพิจารณา บุคคลที่กระทรวงการคลังได้เทียบระดับตำแหน่งไว้แล้ว เป็นเกณฑ์ในการพิจารณา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ข้อ 12 การเทียบตำแหน่งของบุคคลตามข้อ 10 (4) ที่มิได้เป็นบุคลากรของรัฐรัฐ เพื่อเบิกค่าใช้จ่ายตามระเบียบนี้ ให้ส่วนราชการที่จัดการฝึกอบรมเทียบตำแหน่งได้ ดังนี้</a:t>
            </a:r>
          </a:p>
          <a:p>
            <a:pPr marL="0" indent="0">
              <a:buNone/>
            </a:pPr>
            <a:endParaRPr lang="th-TH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แทนข้อความ 8">
            <a:extLst>
              <a:ext uri="{FF2B5EF4-FFF2-40B4-BE49-F238E27FC236}">
                <a16:creationId xmlns:a16="http://schemas.microsoft.com/office/drawing/2014/main" id="{84EB4B9B-D10B-40D9-98EE-0601B429F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6658" y="1552574"/>
            <a:ext cx="4466186" cy="2847852"/>
          </a:xfrm>
          <a:ln w="19050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thaiDist">
              <a:lnSpc>
                <a:spcPct val="100000"/>
              </a:lnSpc>
              <a:spcBef>
                <a:spcPts val="0"/>
              </a:spcBef>
            </a:pPr>
            <a:r>
              <a:rPr lang="th-TH" b="1" spc="-1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 </a:t>
            </a:r>
            <a:r>
              <a:rPr lang="th-TH" spc="-1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10 บุคคลที่จะเบิกจ่ายค่าใช้จ่ายในการฝึกอบรมตามระเบียบนี้ ได้แก่ </a:t>
            </a:r>
          </a:p>
          <a:p>
            <a:pPr algn="thaiDist">
              <a:lnSpc>
                <a:spcPct val="100000"/>
              </a:lnSpc>
              <a:spcBef>
                <a:spcPts val="0"/>
              </a:spcBef>
            </a:pPr>
            <a:r>
              <a:rPr lang="th-TH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(1) ประธานในพิธีเปิดหรือพิธีปิดการฝึกอบรม แขกผู้มีเกียรติ และผู้ติดตาม</a:t>
            </a:r>
          </a:p>
          <a:p>
            <a:pPr algn="thaiDist">
              <a:lnSpc>
                <a:spcPct val="100000"/>
              </a:lnSpc>
              <a:spcBef>
                <a:spcPts val="0"/>
              </a:spcBef>
            </a:pPr>
            <a:r>
              <a:rPr lang="th-TH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(2) เจ้าหน้าที่</a:t>
            </a:r>
          </a:p>
          <a:p>
            <a:pPr algn="thaiDist">
              <a:lnSpc>
                <a:spcPct val="100000"/>
              </a:lnSpc>
              <a:spcBef>
                <a:spcPts val="0"/>
              </a:spcBef>
            </a:pPr>
            <a:r>
              <a:rPr lang="th-TH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(3) วิทยากร</a:t>
            </a:r>
          </a:p>
          <a:p>
            <a:pPr algn="thaiDist">
              <a:lnSpc>
                <a:spcPct val="100000"/>
              </a:lnSpc>
              <a:spcBef>
                <a:spcPts val="0"/>
              </a:spcBef>
            </a:pPr>
            <a:r>
              <a:rPr lang="th-TH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(4) ผู้เข้ารับการฝึกอบรม</a:t>
            </a:r>
          </a:p>
          <a:p>
            <a:pPr algn="thaiDist">
              <a:lnSpc>
                <a:spcPct val="100000"/>
              </a:lnSpc>
              <a:spcBef>
                <a:spcPts val="0"/>
              </a:spcBef>
            </a:pPr>
            <a:r>
              <a:rPr lang="th-TH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(5) ผู้สังเกตการณ์</a:t>
            </a:r>
          </a:p>
          <a:p>
            <a:pPr algn="thaiDist">
              <a:lnSpc>
                <a:spcPct val="100000"/>
              </a:lnSpc>
              <a:spcBef>
                <a:spcPts val="600"/>
              </a:spcBef>
            </a:pPr>
            <a:r>
              <a:rPr lang="th-TH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ค่าใช้จ่ายตามวรรคหนึ่งให้</a:t>
            </a:r>
            <a:r>
              <a:rPr lang="th-TH" b="1" spc="-7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ส่วนราชการที่จัดการฝึกอบรมเป็นผู้เบิกจ่าย แต่ถ้าจะเบิกจ่ายจากส่วนราชการต้นสังกัดให้ทำได้เมื่อส่วนราชการที่จัดการฝึกอบรมร้องขอ และส่วนราชการต้นสังกัดตกลงยินยอม</a:t>
            </a:r>
            <a:r>
              <a:rPr lang="th-TH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</a:p>
        </p:txBody>
      </p:sp>
      <p:sp>
        <p:nvSpPr>
          <p:cNvPr id="6" name="ชื่อเรื่อง 11">
            <a:extLst>
              <a:ext uri="{FF2B5EF4-FFF2-40B4-BE49-F238E27FC236}">
                <a16:creationId xmlns:a16="http://schemas.microsoft.com/office/drawing/2014/main" id="{578A8DEE-8981-4FB6-B7F9-5E9B1E5BCDD0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บุคคลที่จะเบิกค่าใช้จ่ายในการฝึกอบรม</a:t>
            </a:r>
          </a:p>
        </p:txBody>
      </p:sp>
      <p:sp>
        <p:nvSpPr>
          <p:cNvPr id="5" name="ตัวแทนข้อความ 8">
            <a:extLst>
              <a:ext uri="{FF2B5EF4-FFF2-40B4-BE49-F238E27FC236}">
                <a16:creationId xmlns:a16="http://schemas.microsoft.com/office/drawing/2014/main" id="{B0AE929C-9328-4190-9489-8DD78D44AE42}"/>
              </a:ext>
            </a:extLst>
          </p:cNvPr>
          <p:cNvSpPr txBox="1">
            <a:spLocks/>
          </p:cNvSpPr>
          <p:nvPr/>
        </p:nvSpPr>
        <p:spPr>
          <a:xfrm>
            <a:off x="676000" y="4408686"/>
            <a:ext cx="4466844" cy="797162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spcBef>
                <a:spcPts val="600"/>
              </a:spcBef>
            </a:pPr>
            <a:r>
              <a:rPr lang="th-TH" b="1" spc="-5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13 การ</a:t>
            </a:r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เบิกจ่าย</a:t>
            </a:r>
            <a:r>
              <a:rPr lang="th-TH" b="1" spc="-5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ค่าพาหนะเดินทางไป–กลับ </a:t>
            </a:r>
            <a:r>
              <a:rPr lang="th-TH" spc="-5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ระหว่างสถานที่อยู่ ที่พัก หรือที่ปฏิบัติราชการ ไปยังสถานที่จัดฝึกอบรมของบุคคลตามข้อ 10 </a:t>
            </a:r>
            <a:r>
              <a:rPr lang="th-TH" sz="1600" spc="-5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ให้อยู่ในดุลพินิจของหัวหน้า ส่วนราชการที่จัดการฝึกอบรมหรือส่วนราชการต้นสังกัด</a:t>
            </a:r>
            <a:endParaRPr lang="th-TH" spc="-50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ตาราง 2">
            <a:extLst>
              <a:ext uri="{FF2B5EF4-FFF2-40B4-BE49-F238E27FC236}">
                <a16:creationId xmlns:a16="http://schemas.microsoft.com/office/drawing/2014/main" id="{44D7004D-372F-4ECE-ABC8-E4B021E74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38422"/>
              </p:ext>
            </p:extLst>
          </p:nvPr>
        </p:nvGraphicFramePr>
        <p:xfrm>
          <a:off x="5498607" y="3165660"/>
          <a:ext cx="5824711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326">
                  <a:extLst>
                    <a:ext uri="{9D8B030D-6E8A-4147-A177-3AD203B41FA5}">
                      <a16:colId xmlns:a16="http://schemas.microsoft.com/office/drawing/2014/main" val="392564712"/>
                    </a:ext>
                  </a:extLst>
                </a:gridCol>
                <a:gridCol w="3351385">
                  <a:extLst>
                    <a:ext uri="{9D8B030D-6E8A-4147-A177-3AD203B41FA5}">
                      <a16:colId xmlns:a16="http://schemas.microsoft.com/office/drawing/2014/main" val="3685379275"/>
                    </a:ext>
                  </a:extLst>
                </a:gridCol>
              </a:tblGrid>
              <a:tr h="240758"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ข้าราชการประเภท 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เทียบเท่าข้าราชการตำแหน่งประเภทบริหารระดับสูง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898082"/>
                  </a:ext>
                </a:extLst>
              </a:tr>
              <a:tr h="263437"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ข้าราชการประเภท ข และบุคคลภายนอก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เทียบเท่าข้าราชการตำแหน่งประเภทอำนวยการระดับต้น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898737"/>
                  </a:ext>
                </a:extLst>
              </a:tr>
            </a:tbl>
          </a:graphicData>
        </a:graphic>
      </p:graphicFrame>
      <p:graphicFrame>
        <p:nvGraphicFramePr>
          <p:cNvPr id="3" name="ตาราง 3">
            <a:extLst>
              <a:ext uri="{FF2B5EF4-FFF2-40B4-BE49-F238E27FC236}">
                <a16:creationId xmlns:a16="http://schemas.microsoft.com/office/drawing/2014/main" id="{C4184CE7-FC2C-4FBD-AB20-24FA2EE16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296907"/>
              </p:ext>
            </p:extLst>
          </p:nvPr>
        </p:nvGraphicFramePr>
        <p:xfrm>
          <a:off x="5481243" y="5109586"/>
          <a:ext cx="5824711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599">
                  <a:extLst>
                    <a:ext uri="{9D8B030D-6E8A-4147-A177-3AD203B41FA5}">
                      <a16:colId xmlns:a16="http://schemas.microsoft.com/office/drawing/2014/main" val="3294363144"/>
                    </a:ext>
                  </a:extLst>
                </a:gridCol>
                <a:gridCol w="3340112">
                  <a:extLst>
                    <a:ext uri="{9D8B030D-6E8A-4147-A177-3AD203B41FA5}">
                      <a16:colId xmlns:a16="http://schemas.microsoft.com/office/drawing/2014/main" val="1473138960"/>
                    </a:ext>
                  </a:extLst>
                </a:gridCol>
              </a:tblGrid>
              <a:tr h="330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ผู้เข้ารับการฝึกอบรมประเภท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เทียบได้ไม่เกินสิทธิข้าราชการตำแหน่งประเภท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639752"/>
                  </a:ext>
                </a:extLst>
              </a:tr>
              <a:tr h="330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บริหารระดับสูง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954648"/>
                  </a:ext>
                </a:extLst>
              </a:tr>
              <a:tr h="330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อำนวยการระดับต้น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817563"/>
                  </a:ext>
                </a:extLst>
              </a:tr>
            </a:tbl>
          </a:graphicData>
        </a:graphic>
      </p:graphicFrame>
      <p:sp>
        <p:nvSpPr>
          <p:cNvPr id="22" name="กล่องข้อความ 5">
            <a:extLst>
              <a:ext uri="{FF2B5EF4-FFF2-40B4-BE49-F238E27FC236}">
                <a16:creationId xmlns:a16="http://schemas.microsoft.com/office/drawing/2014/main" id="{B1E20867-9236-4113-9749-78DEE64FCF92}"/>
              </a:ext>
            </a:extLst>
          </p:cNvPr>
          <p:cNvSpPr txBox="1"/>
          <p:nvPr/>
        </p:nvSpPr>
        <p:spPr>
          <a:xfrm>
            <a:off x="655272" y="5412322"/>
            <a:ext cx="4466186" cy="95410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thaiDist"/>
            <a:r>
              <a:rPr lang="th-TH" sz="1400" b="1" u="sng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ค่าใช้จ่ายของผู้ติดตาม</a:t>
            </a:r>
            <a:r>
              <a:rPr lang="th-TH" sz="1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จะเบิกได้เฉพาะผู้ติดตาม</a:t>
            </a:r>
            <a:r>
              <a:rPr lang="th-TH" sz="1400" b="1" kern="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ประธานในพิธีเปิดหรือพิธีปิดการฝึกอบรม และแขกผู้มีเกียรติ เท่านั้น โดยหน่วยงานจะออกหนังสือเชิญประธานในพิธีและแขก                ผู้มีเกียรติพร้อมผู้ติดตาม และค่าใช้จ่ายของผู้ติดตามจะต้องได้รับอนุมัติพร้อมงบประมาณค่าใช้จ่ายในการจัดฝึกอบรม</a:t>
            </a:r>
            <a:endParaRPr lang="th-TH" sz="1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1902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>
            <a:extLst>
              <a:ext uri="{FF2B5EF4-FFF2-40B4-BE49-F238E27FC236}">
                <a16:creationId xmlns:a16="http://schemas.microsoft.com/office/drawing/2014/main" id="{0DCF9535-8252-4308-B579-477D95A1151D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18" name="Picture 26">
              <a:extLst>
                <a:ext uri="{FF2B5EF4-FFF2-40B4-BE49-F238E27FC236}">
                  <a16:creationId xmlns:a16="http://schemas.microsoft.com/office/drawing/2014/main" id="{7A8289F8-6BBE-4948-B885-3C476BA70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9" name="Picture 27">
              <a:extLst>
                <a:ext uri="{FF2B5EF4-FFF2-40B4-BE49-F238E27FC236}">
                  <a16:creationId xmlns:a16="http://schemas.microsoft.com/office/drawing/2014/main" id="{BF98C6F0-9151-40D0-8684-FC1D677BC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0" name="Picture 28">
              <a:extLst>
                <a:ext uri="{FF2B5EF4-FFF2-40B4-BE49-F238E27FC236}">
                  <a16:creationId xmlns:a16="http://schemas.microsoft.com/office/drawing/2014/main" id="{5DE497DB-7B1E-459E-97A1-2A6253987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1" name="Picture 29">
              <a:extLst>
                <a:ext uri="{FF2B5EF4-FFF2-40B4-BE49-F238E27FC236}">
                  <a16:creationId xmlns:a16="http://schemas.microsoft.com/office/drawing/2014/main" id="{A506042A-0357-4D7A-AD3A-FEE37A328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2" name="Picture 30">
              <a:extLst>
                <a:ext uri="{FF2B5EF4-FFF2-40B4-BE49-F238E27FC236}">
                  <a16:creationId xmlns:a16="http://schemas.microsoft.com/office/drawing/2014/main" id="{1B25B90B-5036-45A0-8ADC-2F47FCFA2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aphicFrame>
        <p:nvGraphicFramePr>
          <p:cNvPr id="11" name="ตาราง 11">
            <a:extLst>
              <a:ext uri="{FF2B5EF4-FFF2-40B4-BE49-F238E27FC236}">
                <a16:creationId xmlns:a16="http://schemas.microsoft.com/office/drawing/2014/main" id="{154B3972-11FA-4F03-B749-253FCF4F34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997607"/>
              </p:ext>
            </p:extLst>
          </p:nvPr>
        </p:nvGraphicFramePr>
        <p:xfrm>
          <a:off x="676671" y="2283456"/>
          <a:ext cx="507645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229">
                  <a:extLst>
                    <a:ext uri="{9D8B030D-6E8A-4147-A177-3AD203B41FA5}">
                      <a16:colId xmlns:a16="http://schemas.microsoft.com/office/drawing/2014/main" val="1451053057"/>
                    </a:ext>
                  </a:extLst>
                </a:gridCol>
                <a:gridCol w="2538229">
                  <a:extLst>
                    <a:ext uri="{9D8B030D-6E8A-4147-A177-3AD203B41FA5}">
                      <a16:colId xmlns:a16="http://schemas.microsoft.com/office/drawing/2014/main" val="4076608027"/>
                    </a:ext>
                  </a:extLst>
                </a:gridCol>
              </a:tblGrid>
              <a:tr h="327920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ชั่วโมงการฝึกอบรม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ค่าสมนาคุณ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190192"/>
                  </a:ext>
                </a:extLst>
              </a:tr>
              <a:tr h="327920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บรรยาย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จ่ายได้ไม่เกิน 1 คน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650317"/>
                  </a:ext>
                </a:extLst>
              </a:tr>
              <a:tr h="804894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อภิปราย/สัมมนาเป็นคณะ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จ่ายได้ไม่เกิน 5 คน โดยรวมผู้ดำเนินการอภิปรายหรือสัมมนาที่ทำหน้าที่เช่นเดียวกับวิทยากรด้วย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3112358"/>
                  </a:ext>
                </a:extLst>
              </a:tr>
              <a:tr h="804894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แบ่งกลุ่มฝึกภาคปฏิบัติ/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แบ่งกลุ่มอภิปรายหรือสัมมนา/</a:t>
                      </a:r>
                    </a:p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แบ่งกลุ่มทำกิจกรรม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จ่ายได้ไม่เกินกลุ่มละ 2 คน ซึ่งได้กำหนดไว้ในโครงการหรือหลักสูตรการฝึกอบรมและจำเป็นต้องมีวิทยากรประจำกลุ่ม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164577"/>
                  </a:ext>
                </a:extLst>
              </a:tr>
              <a:tr h="327920"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หากจำนวนวิทยากรเกินกว่าที่กำหนดต้องเฉลี่ยจ่ายภายในวงเงินที่เบิกได้ตามหลักเกณฑ์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355771"/>
                  </a:ext>
                </a:extLst>
              </a:tr>
            </a:tbl>
          </a:graphicData>
        </a:graphic>
      </p:graphicFrame>
      <p:sp>
        <p:nvSpPr>
          <p:cNvPr id="10" name="ชื่อเรื่อง 11">
            <a:extLst>
              <a:ext uri="{FF2B5EF4-FFF2-40B4-BE49-F238E27FC236}">
                <a16:creationId xmlns:a16="http://schemas.microsoft.com/office/drawing/2014/main" id="{75EA5D8B-BA53-46DF-8644-CD59C8BB4E9C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หลักเกณฑ์การจ่ายค่าสมนาคุณวิทยากร</a:t>
            </a:r>
          </a:p>
        </p:txBody>
      </p:sp>
      <p:graphicFrame>
        <p:nvGraphicFramePr>
          <p:cNvPr id="12" name="ตาราง 12">
            <a:extLst>
              <a:ext uri="{FF2B5EF4-FFF2-40B4-BE49-F238E27FC236}">
                <a16:creationId xmlns:a16="http://schemas.microsoft.com/office/drawing/2014/main" id="{BAB2FF67-F132-4D21-BDA8-72DB143E8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75221"/>
              </p:ext>
            </p:extLst>
          </p:nvPr>
        </p:nvGraphicFramePr>
        <p:xfrm>
          <a:off x="5937247" y="869334"/>
          <a:ext cx="586422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274">
                  <a:extLst>
                    <a:ext uri="{9D8B030D-6E8A-4147-A177-3AD203B41FA5}">
                      <a16:colId xmlns:a16="http://schemas.microsoft.com/office/drawing/2014/main" val="3369940214"/>
                    </a:ext>
                  </a:extLst>
                </a:gridCol>
                <a:gridCol w="1931602">
                  <a:extLst>
                    <a:ext uri="{9D8B030D-6E8A-4147-A177-3AD203B41FA5}">
                      <a16:colId xmlns:a16="http://schemas.microsoft.com/office/drawing/2014/main" val="2953130047"/>
                    </a:ext>
                  </a:extLst>
                </a:gridCol>
                <a:gridCol w="2013350">
                  <a:extLst>
                    <a:ext uri="{9D8B030D-6E8A-4147-A177-3AD203B41FA5}">
                      <a16:colId xmlns:a16="http://schemas.microsoft.com/office/drawing/2014/main" val="2034791567"/>
                    </a:ext>
                  </a:extLst>
                </a:gridCol>
              </a:tblGrid>
              <a:tr h="70846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u="non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อัตราค่าสมนาคุณวิทยากร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ข้อ 14 (2)</a:t>
                      </a:r>
                      <a:endParaRPr lang="th-TH" sz="1600" b="1" u="non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1174343"/>
                  </a:ext>
                </a:extLst>
              </a:tr>
              <a:tr h="288634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วิทยากรที่เป็นบุคลากรของรัฐ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วิทยากรที่ไม่ใช่บุคลากรของรัฐ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23599"/>
                  </a:ext>
                </a:extLst>
              </a:tr>
              <a:tr h="288634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ไม่เกินชั่วโมงละ 800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ไม่เกินชั่วโมงละ 1,600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333979"/>
                  </a:ext>
                </a:extLst>
              </a:tr>
              <a:tr h="288634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ข และบุคคลภายนอก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ไม่เกินชั่วโมงละ 600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ไม่เกินชั่วโมงละ 1,200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18369"/>
                  </a:ext>
                </a:extLst>
              </a:tr>
              <a:tr h="510783">
                <a:tc gridSpan="3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กรณีจำเป็นต้องจ่ายค่าสมนาคุณวิทยากรสูงกว่าอัตราที่กำหนด เพราะวิทยากรมีความรู้ความสามารถ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และประสบการณ์เป็นพิเศษให้อยู่ในดุลพินิจของหัวหน้าส่วนราชการเจ้าของงบประมาณ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642768"/>
                  </a:ext>
                </a:extLst>
              </a:tr>
            </a:tbl>
          </a:graphicData>
        </a:graphic>
      </p:graphicFrame>
      <p:sp>
        <p:nvSpPr>
          <p:cNvPr id="13" name="ตัวแทนข้อความ 8">
            <a:extLst>
              <a:ext uri="{FF2B5EF4-FFF2-40B4-BE49-F238E27FC236}">
                <a16:creationId xmlns:a16="http://schemas.microsoft.com/office/drawing/2014/main" id="{C130619B-5327-47DB-8C9E-5151C3CBD1B7}"/>
              </a:ext>
            </a:extLst>
          </p:cNvPr>
          <p:cNvSpPr txBox="1">
            <a:spLocks/>
          </p:cNvSpPr>
          <p:nvPr/>
        </p:nvSpPr>
        <p:spPr>
          <a:xfrm>
            <a:off x="676655" y="4974148"/>
            <a:ext cx="5076459" cy="1643671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h-TH" sz="14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การนับชั่วโมงการฝึกอบรม</a:t>
            </a:r>
          </a:p>
          <a:p>
            <a:pPr>
              <a:spcBef>
                <a:spcPts val="600"/>
              </a:spcBef>
            </a:pPr>
            <a:r>
              <a:rPr lang="th-TH" sz="14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1400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ให้นับตามเวลาที่กำหนดในตารางการฝึกอบรม </a:t>
            </a:r>
            <a:r>
              <a:rPr lang="th-TH" sz="1400" b="1" u="sng" spc="-3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โดยไม่ต้องหักเวลาพักรับประทานอาหารว่าง</a:t>
            </a:r>
            <a:r>
              <a:rPr lang="th-TH" sz="14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และเครื่องดื่ม</a:t>
            </a:r>
          </a:p>
          <a:p>
            <a:pPr>
              <a:spcBef>
                <a:spcPts val="600"/>
              </a:spcBef>
            </a:pPr>
            <a:r>
              <a:rPr lang="th-TH" sz="14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เวลา 1 ชั่วโมง ต้องมีกำหนดเวลาการฝึกอบรมไม่น้อยกว่า 50 นาที</a:t>
            </a:r>
          </a:p>
          <a:p>
            <a:pPr>
              <a:spcBef>
                <a:spcPts val="600"/>
              </a:spcBef>
            </a:pPr>
            <a:r>
              <a:rPr lang="th-TH" sz="14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ถ้าเวลาไม่ถึง 50 นาที แต่ไม่น้อยกว่า 25 นาที ให้จ่ายได้กึ่งหนึ่ง</a:t>
            </a:r>
          </a:p>
          <a:p>
            <a:pPr>
              <a:spcBef>
                <a:spcPts val="600"/>
              </a:spcBef>
            </a:pPr>
            <a:r>
              <a:rPr lang="th-TH" sz="14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หลักฐานการจ่ายเงิน</a:t>
            </a:r>
          </a:p>
          <a:p>
            <a:pPr>
              <a:spcBef>
                <a:spcPts val="600"/>
              </a:spcBef>
            </a:pPr>
            <a:r>
              <a:rPr lang="th-TH" sz="14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การจ่ายค่าสมนาคุณวิทยากรให้ใช้แบบใบสำคัญรับเงินสำหรับวิทยากรและหนังสือตอบรับวิทยากร</a:t>
            </a:r>
            <a:endParaRPr lang="th-TH" sz="1400" b="1" u="sng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5" name="ตาราง 15">
            <a:extLst>
              <a:ext uri="{FF2B5EF4-FFF2-40B4-BE49-F238E27FC236}">
                <a16:creationId xmlns:a16="http://schemas.microsoft.com/office/drawing/2014/main" id="{5D2E50C7-A2BC-4DEA-AA08-EC6356984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034421"/>
              </p:ext>
            </p:extLst>
          </p:nvPr>
        </p:nvGraphicFramePr>
        <p:xfrm>
          <a:off x="5937247" y="3326316"/>
          <a:ext cx="586422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113">
                  <a:extLst>
                    <a:ext uri="{9D8B030D-6E8A-4147-A177-3AD203B41FA5}">
                      <a16:colId xmlns:a16="http://schemas.microsoft.com/office/drawing/2014/main" val="3915560647"/>
                    </a:ext>
                  </a:extLst>
                </a:gridCol>
                <a:gridCol w="2932113">
                  <a:extLst>
                    <a:ext uri="{9D8B030D-6E8A-4147-A177-3AD203B41FA5}">
                      <a16:colId xmlns:a16="http://schemas.microsoft.com/office/drawing/2014/main" val="163469610"/>
                    </a:ext>
                  </a:extLst>
                </a:gridCol>
              </a:tblGrid>
              <a:tr h="75365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u="non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อัตราค่าสมนาคุณวิทยากร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ตามประกาศมหาวิทยาลัยนเรศวร เรื่อง รายการและอัตราเบิกจ่ายจากเงินรายได้ของมหาวิทยาลัย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20 ก.ย. 66 ข้อ 7</a:t>
                      </a:r>
                      <a:endParaRPr lang="th-TH" sz="1600" b="1" u="non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485761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73779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บุคลากรมหาวิทยาลัย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ไม่เกินชั่วโมงละ 1,000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705223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บุคคลภายนอกมหาวิทยาลัย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ไม่เกินชั่วโมงละ 2,000 บาท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697436"/>
                  </a:ext>
                </a:extLst>
              </a:tr>
              <a:tr h="976964"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การจ่ายค่าตอบแทนบุคคลภายนอกมหาวิทยาลัยอัตราเกินกว่าชั่วโมงละ 2,000 บาท แต่ไม่เกินชั่วโมงละ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3,000 บาท ให้หน่วยงานที่จัดการฝึกอบรมดำเนินการตรวจสอบและรับรองคุณสมบัติ ตามคุณสมบัติ ความรู้ ความสามารถอย่างใดอย่างหนึ่ง และลงนามในใบรับรองคุณสมบัติเป็นรายบุคคลตามแบบฟอร์มที่มหาวิทยาลัยกำหนด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57529"/>
                  </a:ext>
                </a:extLst>
              </a:tr>
            </a:tbl>
          </a:graphicData>
        </a:graphic>
      </p:graphicFrame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41F3C511-56BC-44F6-A0B1-A2A94E9611BB}"/>
              </a:ext>
            </a:extLst>
          </p:cNvPr>
          <p:cNvSpPr txBox="1"/>
          <p:nvPr/>
        </p:nvSpPr>
        <p:spPr>
          <a:xfrm>
            <a:off x="5937247" y="6281467"/>
            <a:ext cx="5864227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หากการฝึกอบรมจัดร่วมกับหน่วยงานอื่น ถ้าวิทยากรได้รับค่าสมนาคุณจากหน่วยงานอื่นแล้วให้งดเบิกค่าสมนาคุณวิทยากร</a:t>
            </a:r>
            <a:endParaRPr lang="th-TH" sz="1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53D0A05E-B1DE-4A97-BEBA-61CA6D8C222D}"/>
              </a:ext>
            </a:extLst>
          </p:cNvPr>
          <p:cNvSpPr txBox="1"/>
          <p:nvPr/>
        </p:nvSpPr>
        <p:spPr>
          <a:xfrm>
            <a:off x="695721" y="1459235"/>
            <a:ext cx="5042776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14 การจ่ายเงินค่าสมนาคุณวิทยากรให้เป็นไปตามหลักเกณฑ์และอัตรา 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129056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4">
            <a:extLst>
              <a:ext uri="{FF2B5EF4-FFF2-40B4-BE49-F238E27FC236}">
                <a16:creationId xmlns:a16="http://schemas.microsoft.com/office/drawing/2014/main" id="{35CA643D-9AC6-4740-9B38-930BFAEE03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2043"/>
              </p:ext>
            </p:extLst>
          </p:nvPr>
        </p:nvGraphicFramePr>
        <p:xfrm>
          <a:off x="687008" y="1857132"/>
          <a:ext cx="5522239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437">
                  <a:extLst>
                    <a:ext uri="{9D8B030D-6E8A-4147-A177-3AD203B41FA5}">
                      <a16:colId xmlns:a16="http://schemas.microsoft.com/office/drawing/2014/main" val="527151204"/>
                    </a:ext>
                  </a:extLst>
                </a:gridCol>
                <a:gridCol w="1175615">
                  <a:extLst>
                    <a:ext uri="{9D8B030D-6E8A-4147-A177-3AD203B41FA5}">
                      <a16:colId xmlns:a16="http://schemas.microsoft.com/office/drawing/2014/main" val="3510742161"/>
                    </a:ext>
                  </a:extLst>
                </a:gridCol>
                <a:gridCol w="1106729">
                  <a:extLst>
                    <a:ext uri="{9D8B030D-6E8A-4147-A177-3AD203B41FA5}">
                      <a16:colId xmlns:a16="http://schemas.microsoft.com/office/drawing/2014/main" val="2372094675"/>
                    </a:ext>
                  </a:extLst>
                </a:gridCol>
                <a:gridCol w="1106729">
                  <a:extLst>
                    <a:ext uri="{9D8B030D-6E8A-4147-A177-3AD203B41FA5}">
                      <a16:colId xmlns:a16="http://schemas.microsoft.com/office/drawing/2014/main" val="262492032"/>
                    </a:ext>
                  </a:extLst>
                </a:gridCol>
                <a:gridCol w="1106729">
                  <a:extLst>
                    <a:ext uri="{9D8B030D-6E8A-4147-A177-3AD203B41FA5}">
                      <a16:colId xmlns:a16="http://schemas.microsoft.com/office/drawing/2014/main" val="764575245"/>
                    </a:ext>
                  </a:extLst>
                </a:gridCol>
              </a:tblGrid>
              <a:tr h="681294">
                <a:tc rowSpan="3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ฝึกอบรมในสถานที่ของส่วนราชการ/ รัฐวิสาหกิจ/ หรือหน่วยงานอื่นของรัฐ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(บาท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ฝึกอบรมในสถานที่ของเอกชน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(บาท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12357"/>
                  </a:ext>
                </a:extLst>
              </a:tr>
              <a:tr h="277564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8457"/>
                  </a:ext>
                </a:extLst>
              </a:tr>
              <a:tr h="277564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จัดไม่ครบทุกมื้อ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จัดไม่ครบทุกมื้อ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556542"/>
                  </a:ext>
                </a:extLst>
              </a:tr>
              <a:tr h="277564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664784"/>
                  </a:ext>
                </a:extLst>
              </a:tr>
              <a:tr h="479429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ข และบุคคลภายนอก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003823"/>
                  </a:ext>
                </a:extLst>
              </a:tr>
            </a:tbl>
          </a:graphicData>
        </a:graphic>
      </p:graphicFrame>
      <p:graphicFrame>
        <p:nvGraphicFramePr>
          <p:cNvPr id="9" name="ตาราง 4">
            <a:extLst>
              <a:ext uri="{FF2B5EF4-FFF2-40B4-BE49-F238E27FC236}">
                <a16:creationId xmlns:a16="http://schemas.microsoft.com/office/drawing/2014/main" id="{76D04B76-DA21-4CFC-8090-C3E4060CB5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249455"/>
              </p:ext>
            </p:extLst>
          </p:nvPr>
        </p:nvGraphicFramePr>
        <p:xfrm>
          <a:off x="6321925" y="1857133"/>
          <a:ext cx="5618945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789">
                  <a:extLst>
                    <a:ext uri="{9D8B030D-6E8A-4147-A177-3AD203B41FA5}">
                      <a16:colId xmlns:a16="http://schemas.microsoft.com/office/drawing/2014/main" val="527151204"/>
                    </a:ext>
                  </a:extLst>
                </a:gridCol>
                <a:gridCol w="1123789">
                  <a:extLst>
                    <a:ext uri="{9D8B030D-6E8A-4147-A177-3AD203B41FA5}">
                      <a16:colId xmlns:a16="http://schemas.microsoft.com/office/drawing/2014/main" val="3510742161"/>
                    </a:ext>
                  </a:extLst>
                </a:gridCol>
                <a:gridCol w="1123789">
                  <a:extLst>
                    <a:ext uri="{9D8B030D-6E8A-4147-A177-3AD203B41FA5}">
                      <a16:colId xmlns:a16="http://schemas.microsoft.com/office/drawing/2014/main" val="2372094675"/>
                    </a:ext>
                  </a:extLst>
                </a:gridCol>
                <a:gridCol w="1123789">
                  <a:extLst>
                    <a:ext uri="{9D8B030D-6E8A-4147-A177-3AD203B41FA5}">
                      <a16:colId xmlns:a16="http://schemas.microsoft.com/office/drawing/2014/main" val="262492032"/>
                    </a:ext>
                  </a:extLst>
                </a:gridCol>
                <a:gridCol w="1123789">
                  <a:extLst>
                    <a:ext uri="{9D8B030D-6E8A-4147-A177-3AD203B41FA5}">
                      <a16:colId xmlns:a16="http://schemas.microsoft.com/office/drawing/2014/main" val="764575245"/>
                    </a:ext>
                  </a:extLst>
                </a:gridCol>
              </a:tblGrid>
              <a:tr h="702595">
                <a:tc rowSpan="3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การฝึกอบรม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ฝึกอบรมในสถานที่ของส่วนราชการ/ รัฐวิสาหกิจ/ หรือหน่วยงานอื่นของรัฐ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(บาท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ฝึกอบรมในสถานที่ของเอกชน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(บาท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12357"/>
                  </a:ext>
                </a:extLst>
              </a:tr>
              <a:tr h="286242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ในประเทศ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84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จัดไม่ครบทุกมื้อ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จัดไม่ครบทุกมื้อ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556542"/>
                  </a:ext>
                </a:extLst>
              </a:tr>
              <a:tr h="286242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850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1,200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850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664784"/>
                  </a:ext>
                </a:extLst>
              </a:tr>
              <a:tr h="494419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 ข และบุคคลภายนอก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950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ไม่เกิน 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003823"/>
                  </a:ext>
                </a:extLst>
              </a:tr>
              <a:tr h="273231">
                <a:tc gridSpan="5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5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เบิกจ่ายให้เฉพาะการจัดฝึกอบรมหรือการศึกษาดูงานสำหรับโครงการพัฒนาบุคลากรในหน่วยงานเท่านั้น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227675"/>
                  </a:ext>
                </a:extLst>
              </a:tr>
            </a:tbl>
          </a:graphicData>
        </a:graphic>
      </p:graphicFrame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95DE00AF-FA82-420C-976C-CE73EFF1A96B}"/>
              </a:ext>
            </a:extLst>
          </p:cNvPr>
          <p:cNvSpPr txBox="1"/>
          <p:nvPr/>
        </p:nvSpPr>
        <p:spPr>
          <a:xfrm>
            <a:off x="653578" y="5828433"/>
            <a:ext cx="55497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หลักฐานการจ่ายเงิน</a:t>
            </a:r>
          </a:p>
          <a:p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การจ่ายค่าอาหารให้ใช้ใบเสร็จรับเงิน กรณีบุคคลธรรมดาใช้บิลเงินสดพร้อมสำเนาบัตรประจำตัวประชาชน และรับรองสำเนาถูกต้อง</a:t>
            </a:r>
            <a:endParaRPr lang="th-TH" sz="1600" b="1" u="sng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6" name="Group 14">
            <a:extLst>
              <a:ext uri="{FF2B5EF4-FFF2-40B4-BE49-F238E27FC236}">
                <a16:creationId xmlns:a16="http://schemas.microsoft.com/office/drawing/2014/main" id="{EAC75005-5494-4CD3-987D-37D986E0204F}"/>
              </a:ext>
            </a:extLst>
          </p:cNvPr>
          <p:cNvGrpSpPr/>
          <p:nvPr/>
        </p:nvGrpSpPr>
        <p:grpSpPr>
          <a:xfrm flipH="1" flipV="1">
            <a:off x="8655554" y="70095"/>
            <a:ext cx="3464894" cy="2620217"/>
            <a:chOff x="-240097" y="2848124"/>
            <a:chExt cx="3315114" cy="2620217"/>
          </a:xfrm>
        </p:grpSpPr>
        <p:pic>
          <p:nvPicPr>
            <p:cNvPr id="17" name="Picture 26">
              <a:extLst>
                <a:ext uri="{FF2B5EF4-FFF2-40B4-BE49-F238E27FC236}">
                  <a16:creationId xmlns:a16="http://schemas.microsoft.com/office/drawing/2014/main" id="{F77AEA1B-5173-4D20-87BC-42B4A9D11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18" name="Picture 27">
              <a:extLst>
                <a:ext uri="{FF2B5EF4-FFF2-40B4-BE49-F238E27FC236}">
                  <a16:creationId xmlns:a16="http://schemas.microsoft.com/office/drawing/2014/main" id="{D63A88D4-A25A-41B1-B695-4158BC5AA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19" name="Picture 28">
              <a:extLst>
                <a:ext uri="{FF2B5EF4-FFF2-40B4-BE49-F238E27FC236}">
                  <a16:creationId xmlns:a16="http://schemas.microsoft.com/office/drawing/2014/main" id="{C67062A8-D5A1-47AB-8934-D570AD0130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0" name="Picture 29">
              <a:extLst>
                <a:ext uri="{FF2B5EF4-FFF2-40B4-BE49-F238E27FC236}">
                  <a16:creationId xmlns:a16="http://schemas.microsoft.com/office/drawing/2014/main" id="{AFC79D46-0AB9-413E-8C5E-C9140FA809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21" name="Picture 30">
              <a:extLst>
                <a:ext uri="{FF2B5EF4-FFF2-40B4-BE49-F238E27FC236}">
                  <a16:creationId xmlns:a16="http://schemas.microsoft.com/office/drawing/2014/main" id="{FCEB6C4E-67E4-4370-92F5-42A63FFF5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28" name="กล่องข้อความ 22">
            <a:extLst>
              <a:ext uri="{FF2B5EF4-FFF2-40B4-BE49-F238E27FC236}">
                <a16:creationId xmlns:a16="http://schemas.microsoft.com/office/drawing/2014/main" id="{D3F3F030-B0BE-4D14-84B3-615FBF674E3F}"/>
              </a:ext>
            </a:extLst>
          </p:cNvPr>
          <p:cNvSpPr txBox="1"/>
          <p:nvPr/>
        </p:nvSpPr>
        <p:spPr>
          <a:xfrm>
            <a:off x="653578" y="1257435"/>
            <a:ext cx="5520193" cy="58477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ว่าด้วยค่าใช้จ่ายในการฝึกอบรม การจัดงาน และการประชุมระหว่างประเทศ (ฉบับที่ 3) พ.ศ. 2555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8 (13) การจ่ายค่าอาหารให้เป็นไปตามหลักเกณฑ์และอัตรา ดังนี้</a:t>
            </a:r>
          </a:p>
        </p:txBody>
      </p:sp>
      <p:sp>
        <p:nvSpPr>
          <p:cNvPr id="29" name="กล่องข้อความ 22">
            <a:extLst>
              <a:ext uri="{FF2B5EF4-FFF2-40B4-BE49-F238E27FC236}">
                <a16:creationId xmlns:a16="http://schemas.microsoft.com/office/drawing/2014/main" id="{0959BE0A-97BF-4F51-947E-659AC83D0D90}"/>
              </a:ext>
            </a:extLst>
          </p:cNvPr>
          <p:cNvSpPr txBox="1"/>
          <p:nvPr/>
        </p:nvSpPr>
        <p:spPr>
          <a:xfrm>
            <a:off x="6264100" y="1219269"/>
            <a:ext cx="5817331" cy="58477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th-TH" sz="1600" b="1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หนังสือกระทรวงการคลังด่วนที่สุด ที่ กค 0406.4/ว 5 เรื่อง มาตรการบรรเทาผลกระทบจากการปรับอัตราค่าจ้างขั้นต่ำปี 2556 ลว. 14 ม.ค. 56 </a:t>
            </a:r>
            <a:r>
              <a:rPr lang="th-TH" sz="1600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การจ่ายค่าอาหารให้เป็นไปตามหลักเกณฑ์และอัตรา ดังนี้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53DE50-53F6-4EB8-99CE-8AF2CC509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05095"/>
              </p:ext>
            </p:extLst>
          </p:nvPr>
        </p:nvGraphicFramePr>
        <p:xfrm>
          <a:off x="681040" y="4327533"/>
          <a:ext cx="5522239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217">
                  <a:extLst>
                    <a:ext uri="{9D8B030D-6E8A-4147-A177-3AD203B41FA5}">
                      <a16:colId xmlns:a16="http://schemas.microsoft.com/office/drawing/2014/main" val="1331955116"/>
                    </a:ext>
                  </a:extLst>
                </a:gridCol>
                <a:gridCol w="1529968">
                  <a:extLst>
                    <a:ext uri="{9D8B030D-6E8A-4147-A177-3AD203B41FA5}">
                      <a16:colId xmlns:a16="http://schemas.microsoft.com/office/drawing/2014/main" val="2698294948"/>
                    </a:ext>
                  </a:extLst>
                </a:gridCol>
                <a:gridCol w="3260054">
                  <a:extLst>
                    <a:ext uri="{9D8B030D-6E8A-4147-A177-3AD203B41FA5}">
                      <a16:colId xmlns:a16="http://schemas.microsoft.com/office/drawing/2014/main" val="1504643705"/>
                    </a:ext>
                  </a:extLst>
                </a:gridCol>
              </a:tblGrid>
              <a:tr h="41670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ตามประกาศมหาวิทยาลัยนเรศวร เรื่อง รายการและอัตราเบิกจ่ายจากเงินรายได้ของมหาวิทยาลัย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20 ก.ย. 66</a:t>
                      </a:r>
                      <a:endParaRPr lang="th-TH" sz="1600" b="1" u="non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937186"/>
                  </a:ext>
                </a:extLst>
              </a:tr>
              <a:tr h="416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5 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วิทยากร ผู้บรรยาย หรือผู้ที่ได้รับอนุมัติให้เข้าร่วม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เบิกจ่ายได้ตามที่จ่ายจริง แต่ไม่เกินคนละ 300 บาทต่อมื้อ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949677"/>
                  </a:ext>
                </a:extLst>
              </a:tr>
              <a:tr h="241248">
                <a:tc gridSpan="3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5 (1) สำหรับการอบรม หรือสัมมนาภายในหน่วยงานของมหาวิทยาลัย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547902"/>
                  </a:ext>
                </a:extLst>
              </a:tr>
            </a:tbl>
          </a:graphicData>
        </a:graphic>
      </p:graphicFrame>
      <p:sp>
        <p:nvSpPr>
          <p:cNvPr id="15" name="ชื่อเรื่อง 11">
            <a:extLst>
              <a:ext uri="{FF2B5EF4-FFF2-40B4-BE49-F238E27FC236}">
                <a16:creationId xmlns:a16="http://schemas.microsoft.com/office/drawing/2014/main" id="{35F48810-FE24-4B90-B5B4-18BE815895C9}"/>
              </a:ext>
            </a:extLst>
          </p:cNvPr>
          <p:cNvSpPr txBox="1">
            <a:spLocks/>
          </p:cNvSpPr>
          <p:nvPr/>
        </p:nvSpPr>
        <p:spPr>
          <a:xfrm>
            <a:off x="676657" y="736454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หลักเกณฑ์การจ่ายค่าอาหาร</a:t>
            </a:r>
          </a:p>
        </p:txBody>
      </p:sp>
      <p:graphicFrame>
        <p:nvGraphicFramePr>
          <p:cNvPr id="22" name="Table 2">
            <a:extLst>
              <a:ext uri="{FF2B5EF4-FFF2-40B4-BE49-F238E27FC236}">
                <a16:creationId xmlns:a16="http://schemas.microsoft.com/office/drawing/2014/main" id="{29794EE1-B5E7-45BB-A325-ED6145B9F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880528"/>
              </p:ext>
            </p:extLst>
          </p:nvPr>
        </p:nvGraphicFramePr>
        <p:xfrm>
          <a:off x="6321925" y="4651598"/>
          <a:ext cx="5522239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217">
                  <a:extLst>
                    <a:ext uri="{9D8B030D-6E8A-4147-A177-3AD203B41FA5}">
                      <a16:colId xmlns:a16="http://schemas.microsoft.com/office/drawing/2014/main" val="1331955116"/>
                    </a:ext>
                  </a:extLst>
                </a:gridCol>
                <a:gridCol w="1529968">
                  <a:extLst>
                    <a:ext uri="{9D8B030D-6E8A-4147-A177-3AD203B41FA5}">
                      <a16:colId xmlns:a16="http://schemas.microsoft.com/office/drawing/2014/main" val="2698294948"/>
                    </a:ext>
                  </a:extLst>
                </a:gridCol>
                <a:gridCol w="3260054">
                  <a:extLst>
                    <a:ext uri="{9D8B030D-6E8A-4147-A177-3AD203B41FA5}">
                      <a16:colId xmlns:a16="http://schemas.microsoft.com/office/drawing/2014/main" val="1504643705"/>
                    </a:ext>
                  </a:extLst>
                </a:gridCol>
              </a:tblGrid>
              <a:tr h="497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ตามประกาศมหาวิทยาลัยนเรศวร เรื่อง รายการและอัตราเบิกจ่ายจากเงินรายได้ของมหาวิทยาลัย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20 ก.ย. 66</a:t>
                      </a:r>
                      <a:endParaRPr lang="th-TH" sz="1600" b="1" u="non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937186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28 (2)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29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นิสิต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เบิกจ่ายได้ตามที่จ่ายจริง แต่ไม่เกินคนละ 300 บาทต่อวัน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194668"/>
                  </a:ext>
                </a:extLst>
              </a:tr>
              <a:tr h="497840">
                <a:tc gridSpan="3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28 (2) สำหรับจัดกิจกรรม หรือประชุม สัมมนา และฝึกอบรมภายในมหาวิทยาลัย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29 (2) สำหรับไปศึกษาดูงาน ประชุม สัมมนานอกสถานที่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865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54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14">
            <a:extLst>
              <a:ext uri="{FF2B5EF4-FFF2-40B4-BE49-F238E27FC236}">
                <a16:creationId xmlns:a16="http://schemas.microsoft.com/office/drawing/2014/main" id="{CD951901-7952-40DB-8560-44087C3D57CA}"/>
              </a:ext>
            </a:extLst>
          </p:cNvPr>
          <p:cNvGrpSpPr/>
          <p:nvPr/>
        </p:nvGrpSpPr>
        <p:grpSpPr>
          <a:xfrm flipH="1" flipV="1">
            <a:off x="8805334" y="70096"/>
            <a:ext cx="3315114" cy="2620217"/>
            <a:chOff x="-240097" y="2848124"/>
            <a:chExt cx="3315114" cy="2620217"/>
          </a:xfrm>
        </p:grpSpPr>
        <p:pic>
          <p:nvPicPr>
            <p:cNvPr id="32" name="Picture 26">
              <a:extLst>
                <a:ext uri="{FF2B5EF4-FFF2-40B4-BE49-F238E27FC236}">
                  <a16:creationId xmlns:a16="http://schemas.microsoft.com/office/drawing/2014/main" id="{2767CA49-A355-4F80-8A09-0683A79B3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33" name="Picture 27">
              <a:extLst>
                <a:ext uri="{FF2B5EF4-FFF2-40B4-BE49-F238E27FC236}">
                  <a16:creationId xmlns:a16="http://schemas.microsoft.com/office/drawing/2014/main" id="{59945D33-27FC-4C14-99DC-75B825D91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34" name="Picture 28">
              <a:extLst>
                <a:ext uri="{FF2B5EF4-FFF2-40B4-BE49-F238E27FC236}">
                  <a16:creationId xmlns:a16="http://schemas.microsoft.com/office/drawing/2014/main" id="{E0F0E02E-760C-4A90-B266-AB1F5E2C5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35" name="Picture 29">
              <a:extLst>
                <a:ext uri="{FF2B5EF4-FFF2-40B4-BE49-F238E27FC236}">
                  <a16:creationId xmlns:a16="http://schemas.microsoft.com/office/drawing/2014/main" id="{FF79FF6D-987D-42C0-82AF-DA7078FD6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36" name="Picture 30">
              <a:extLst>
                <a:ext uri="{FF2B5EF4-FFF2-40B4-BE49-F238E27FC236}">
                  <a16:creationId xmlns:a16="http://schemas.microsoft.com/office/drawing/2014/main" id="{436D8BB9-0FFC-418F-8600-D88A4C182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grpSp>
        <p:nvGrpSpPr>
          <p:cNvPr id="25" name="Group 41">
            <a:extLst>
              <a:ext uri="{FF2B5EF4-FFF2-40B4-BE49-F238E27FC236}">
                <a16:creationId xmlns:a16="http://schemas.microsoft.com/office/drawing/2014/main" id="{BBCF36CF-7FD8-4AB3-8EFE-A225FB24ACD5}"/>
              </a:ext>
            </a:extLst>
          </p:cNvPr>
          <p:cNvGrpSpPr/>
          <p:nvPr/>
        </p:nvGrpSpPr>
        <p:grpSpPr>
          <a:xfrm>
            <a:off x="85226" y="4163311"/>
            <a:ext cx="3315114" cy="2620217"/>
            <a:chOff x="-240097" y="2848124"/>
            <a:chExt cx="3315114" cy="2620217"/>
          </a:xfrm>
        </p:grpSpPr>
        <p:pic>
          <p:nvPicPr>
            <p:cNvPr id="26" name="Picture 42">
              <a:extLst>
                <a:ext uri="{FF2B5EF4-FFF2-40B4-BE49-F238E27FC236}">
                  <a16:creationId xmlns:a16="http://schemas.microsoft.com/office/drawing/2014/main" id="{6C0CC819-C2F8-4ED0-9252-43DC0BBDB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09992">
              <a:off x="891935" y="4234154"/>
              <a:ext cx="1275763" cy="1089367"/>
            </a:xfrm>
            <a:prstGeom prst="rect">
              <a:avLst/>
            </a:prstGeom>
          </p:spPr>
        </p:pic>
        <p:pic>
          <p:nvPicPr>
            <p:cNvPr id="27" name="Picture 43">
              <a:extLst>
                <a:ext uri="{FF2B5EF4-FFF2-40B4-BE49-F238E27FC236}">
                  <a16:creationId xmlns:a16="http://schemas.microsoft.com/office/drawing/2014/main" id="{A4DFD084-4209-4888-9B4E-DEC34CCE6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110756">
              <a:off x="2074760" y="4468084"/>
              <a:ext cx="722489" cy="1278025"/>
            </a:xfrm>
            <a:prstGeom prst="rect">
              <a:avLst/>
            </a:prstGeom>
          </p:spPr>
        </p:pic>
        <p:pic>
          <p:nvPicPr>
            <p:cNvPr id="28" name="Picture 44">
              <a:extLst>
                <a:ext uri="{FF2B5EF4-FFF2-40B4-BE49-F238E27FC236}">
                  <a16:creationId xmlns:a16="http://schemas.microsoft.com/office/drawing/2014/main" id="{21466ABD-C902-4619-8ECC-1D190A64A7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377688">
              <a:off x="147424" y="4016507"/>
              <a:ext cx="819217" cy="1449129"/>
            </a:xfrm>
            <a:prstGeom prst="rect">
              <a:avLst/>
            </a:prstGeom>
          </p:spPr>
        </p:pic>
        <p:pic>
          <p:nvPicPr>
            <p:cNvPr id="29" name="Picture 45">
              <a:extLst>
                <a:ext uri="{FF2B5EF4-FFF2-40B4-BE49-F238E27FC236}">
                  <a16:creationId xmlns:a16="http://schemas.microsoft.com/office/drawing/2014/main" id="{5C176153-8843-49D7-AEDD-64D8366E7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45371" flipH="1">
              <a:off x="-240097" y="3448586"/>
              <a:ext cx="723290" cy="1086984"/>
            </a:xfrm>
            <a:prstGeom prst="rect">
              <a:avLst/>
            </a:prstGeom>
          </p:spPr>
        </p:pic>
        <p:pic>
          <p:nvPicPr>
            <p:cNvPr id="30" name="Picture 46">
              <a:extLst>
                <a:ext uri="{FF2B5EF4-FFF2-40B4-BE49-F238E27FC236}">
                  <a16:creationId xmlns:a16="http://schemas.microsoft.com/office/drawing/2014/main" id="{49C2DAF8-5DDB-4140-9AB2-AB52EFC21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12573">
              <a:off x="-140596" y="2848124"/>
              <a:ext cx="477776" cy="667183"/>
            </a:xfrm>
            <a:prstGeom prst="rect">
              <a:avLst/>
            </a:prstGeom>
          </p:spPr>
        </p:pic>
      </p:grpSp>
      <p:sp>
        <p:nvSpPr>
          <p:cNvPr id="4" name="ชื่อเรื่อง 11">
            <a:extLst>
              <a:ext uri="{FF2B5EF4-FFF2-40B4-BE49-F238E27FC236}">
                <a16:creationId xmlns:a16="http://schemas.microsoft.com/office/drawing/2014/main" id="{79231C1F-B335-4313-AA6E-D95347DA789A}"/>
              </a:ext>
            </a:extLst>
          </p:cNvPr>
          <p:cNvSpPr txBox="1">
            <a:spLocks/>
          </p:cNvSpPr>
          <p:nvPr/>
        </p:nvSpPr>
        <p:spPr>
          <a:xfrm>
            <a:off x="676657" y="803566"/>
            <a:ext cx="3400492" cy="558509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artDeco"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2000" b="1" spc="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หลักเกณฑ์การจ่ายค่าอาหารว่างและเครื่องดื่ม</a:t>
            </a:r>
          </a:p>
        </p:txBody>
      </p:sp>
      <p:graphicFrame>
        <p:nvGraphicFramePr>
          <p:cNvPr id="2" name="ตาราง 7">
            <a:extLst>
              <a:ext uri="{FF2B5EF4-FFF2-40B4-BE49-F238E27FC236}">
                <a16:creationId xmlns:a16="http://schemas.microsoft.com/office/drawing/2014/main" id="{1C0D3020-9715-435E-A99C-65A235951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776163"/>
              </p:ext>
            </p:extLst>
          </p:nvPr>
        </p:nvGraphicFramePr>
        <p:xfrm>
          <a:off x="6977561" y="2780480"/>
          <a:ext cx="4666868" cy="11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434">
                  <a:extLst>
                    <a:ext uri="{9D8B030D-6E8A-4147-A177-3AD203B41FA5}">
                      <a16:colId xmlns:a16="http://schemas.microsoft.com/office/drawing/2014/main" val="1619023208"/>
                    </a:ext>
                  </a:extLst>
                </a:gridCol>
                <a:gridCol w="2333434">
                  <a:extLst>
                    <a:ext uri="{9D8B030D-6E8A-4147-A177-3AD203B41FA5}">
                      <a16:colId xmlns:a16="http://schemas.microsoft.com/office/drawing/2014/main" val="2296326952"/>
                    </a:ext>
                  </a:extLst>
                </a:gridCol>
              </a:tblGrid>
              <a:tr h="378312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สถานที่จัด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อัตราการเบิกจ่าย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105889"/>
                  </a:ext>
                </a:extLst>
              </a:tr>
              <a:tr h="378312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จัดในสถานที่ราชการ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เบิกได้ไม่เกิน 35 บาท/มื้อ/คน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556196"/>
                  </a:ext>
                </a:extLst>
              </a:tr>
              <a:tr h="378312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จัดในสถานที่เอกชน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เบิกได้ไม่เกิน 50 บาท/มื้อ/คน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760578"/>
                  </a:ext>
                </a:extLst>
              </a:tr>
            </a:tbl>
          </a:graphicData>
        </a:graphic>
      </p:graphicFrame>
      <p:graphicFrame>
        <p:nvGraphicFramePr>
          <p:cNvPr id="8" name="ตาราง 11">
            <a:extLst>
              <a:ext uri="{FF2B5EF4-FFF2-40B4-BE49-F238E27FC236}">
                <a16:creationId xmlns:a16="http://schemas.microsoft.com/office/drawing/2014/main" id="{0AA1383F-6EAE-4876-A258-A70F5B1AE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69049"/>
              </p:ext>
            </p:extLst>
          </p:nvPr>
        </p:nvGraphicFramePr>
        <p:xfrm>
          <a:off x="676655" y="1655755"/>
          <a:ext cx="6209918" cy="250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881">
                  <a:extLst>
                    <a:ext uri="{9D8B030D-6E8A-4147-A177-3AD203B41FA5}">
                      <a16:colId xmlns:a16="http://schemas.microsoft.com/office/drawing/2014/main" val="1417580088"/>
                    </a:ext>
                  </a:extLst>
                </a:gridCol>
                <a:gridCol w="2251620">
                  <a:extLst>
                    <a:ext uri="{9D8B030D-6E8A-4147-A177-3AD203B41FA5}">
                      <a16:colId xmlns:a16="http://schemas.microsoft.com/office/drawing/2014/main" val="3102145409"/>
                    </a:ext>
                  </a:extLst>
                </a:gridCol>
                <a:gridCol w="3195417">
                  <a:extLst>
                    <a:ext uri="{9D8B030D-6E8A-4147-A177-3AD203B41FA5}">
                      <a16:colId xmlns:a16="http://schemas.microsoft.com/office/drawing/2014/main" val="3975235406"/>
                    </a:ext>
                  </a:extLst>
                </a:gridCol>
              </a:tblGrid>
              <a:tr h="39789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u="none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อัตราค่าอาหารว่างและเครื่องดื่ม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ตามประกาศมหาวิทยาลัยนเรศวร เรื่อง รายการและอัตราเบิกจ่ายจากเงินรายได้ของมหาวิทยาลัย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ลว. 20 ก.ย. 66</a:t>
                      </a:r>
                      <a:endParaRPr lang="th-TH" sz="1600" b="1" u="non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u="none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815913"/>
                  </a:ext>
                </a:extLst>
              </a:tr>
              <a:tr h="640916"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5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วิทยากร ผู้บรรยาย หรือผู้ที่ได้รับอนุมัติให้เข้าร่วม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เบิกจ่ายได้ตามที่จ่ายจริง แต่ไม่เกินคนละ 100 บาทต่อมื้อ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757389"/>
                  </a:ext>
                </a:extLst>
              </a:tr>
              <a:tr h="6409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28 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นิสิต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เบิกจ่ายได้ตามที่จ่ายจริง แต่ไม่เกินคนละ 100 บาทต่อมื้อ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015391"/>
                  </a:ext>
                </a:extLst>
              </a:tr>
              <a:tr h="397892">
                <a:tc gridSpan="3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 5 (2) และ ข้อ 28 (1) สำหรับการอบรม หรือสัมมนาภายในหน่วยงานของมหาวิทยาลัย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089417"/>
                  </a:ext>
                </a:extLst>
              </a:tr>
            </a:tbl>
          </a:graphicData>
        </a:graphic>
      </p:graphicFrame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7568142C-AD19-42BC-A462-0B07E6D14355}"/>
              </a:ext>
            </a:extLst>
          </p:cNvPr>
          <p:cNvSpPr txBox="1"/>
          <p:nvPr/>
        </p:nvSpPr>
        <p:spPr>
          <a:xfrm>
            <a:off x="1953004" y="4441395"/>
            <a:ext cx="6780036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th-TH" sz="1600" b="1" u="sng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หลักฐานการจ่ายเงิน</a:t>
            </a:r>
          </a:p>
          <a:p>
            <a:pPr>
              <a:spcBef>
                <a:spcPts val="600"/>
              </a:spcBef>
            </a:pP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การจ่ายค่าอาหารว่างและเครื่องดื่มให้ใช้ใบเสร็จรับเงิน กรณีบุคคลธรรมดาใช้บิลเงินสดพร้อมสำเนาบัตรประจำตัวประชาชน และรับรองสำเนาถูกต้อง</a:t>
            </a:r>
            <a:endParaRPr lang="th-TH" sz="1600" b="1" u="sng" dirty="0">
              <a:solidFill>
                <a:schemeClr val="accent1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กล่องข้อความ 9">
            <a:extLst>
              <a:ext uri="{FF2B5EF4-FFF2-40B4-BE49-F238E27FC236}">
                <a16:creationId xmlns:a16="http://schemas.microsoft.com/office/drawing/2014/main" id="{7EFE4436-00FE-45BC-B454-49228380277F}"/>
              </a:ext>
            </a:extLst>
          </p:cNvPr>
          <p:cNvSpPr txBox="1"/>
          <p:nvPr/>
        </p:nvSpPr>
        <p:spPr>
          <a:xfrm>
            <a:off x="6977561" y="1546318"/>
            <a:ext cx="49335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อัตราค่าอาหารว่างและเครื่องดื่ม ตาม</a:t>
            </a:r>
            <a:r>
              <a:rPr lang="th-TH" sz="1600" b="1" spc="-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หนังสือกระทรวงการคลังด่วนที่สุด </a:t>
            </a:r>
          </a:p>
          <a:p>
            <a:r>
              <a:rPr lang="th-TH" sz="1600" b="1" spc="-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 กค 0406.4/ว 840 เรื่อง มาตรการบรรเทาผลกระทบจากการปรับอัตราค่าจ้างขั้นต่ำ </a:t>
            </a:r>
          </a:p>
          <a:p>
            <a:r>
              <a:rPr lang="th-TH" sz="1600" b="1" spc="-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และเพิ่มขีดความสามารถของผู้ประกอบการธุรกิจขนาดกลางและขนาดย่อม (</a:t>
            </a:r>
            <a:r>
              <a:rPr lang="en-US" sz="1600" b="1" spc="-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SMEs)</a:t>
            </a:r>
            <a:r>
              <a:rPr lang="th-TH" sz="1600" b="1" spc="-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sz="1600" b="1" spc="-4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ลว. 16 ม.ค. 56 </a:t>
            </a:r>
            <a:endParaRPr lang="th-TH" sz="1600" b="1" u="sng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270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78"/>
    </mc:Choice>
    <mc:Fallback xmlns="">
      <p:transition spd="slow" advTm="8178"/>
    </mc:Fallback>
  </mc:AlternateContent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2628</TotalTime>
  <Words>8878</Words>
  <Application>Microsoft Office PowerPoint</Application>
  <PresentationFormat>แบบจอกว้าง</PresentationFormat>
  <Paragraphs>688</Paragraphs>
  <Slides>28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Prompt</vt:lpstr>
      <vt:lpstr>TH SarabunPSK</vt:lpstr>
      <vt:lpstr>Wingdings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ส่วนที่ 3 แนวทาง/วิธีการปฏิบัติตามกฎหมายหรือระเบียบที่ใช้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ค่าใช้จ่ายในการฝึกอบรม การจัดงานและการประชุมระหว่างประเทศ</dc:title>
  <dc:creator>Rossukon kasamul</dc:creator>
  <cp:lastModifiedBy>Rossukon kasamul</cp:lastModifiedBy>
  <cp:revision>163</cp:revision>
  <cp:lastPrinted>2024-04-16T04:08:07Z</cp:lastPrinted>
  <dcterms:created xsi:type="dcterms:W3CDTF">2023-11-18T16:01:50Z</dcterms:created>
  <dcterms:modified xsi:type="dcterms:W3CDTF">2024-07-10T17:19:45Z</dcterms:modified>
</cp:coreProperties>
</file>