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10" r:id="rId3"/>
    <p:sldId id="311" r:id="rId4"/>
    <p:sldId id="312" r:id="rId5"/>
    <p:sldId id="313" r:id="rId6"/>
    <p:sldId id="314" r:id="rId7"/>
    <p:sldId id="292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64D65EC-9E30-4AFE-8B2E-CB0E95040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D415F23E-0864-4A8A-A70A-458000A4A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F351A79-7A9D-4E12-A3AA-64E27A91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8DF80E0-3FFC-4396-B592-4AEE31876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BEAEEFE-2E0E-4D6A-9BE7-B43BBA7E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254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C8BC6E0-1620-409A-BFD3-80CAEF0D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914662B-37EC-4977-B5FD-954894BDB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F7AFD2F-F287-48DF-89F0-6049C385B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08FDF77-417F-413A-8CD5-B17ABA3BC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2647D8D-7135-4100-9513-5FC038364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0098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0F0487AC-C692-4303-BE81-2D93559BBB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F19F0F4-A886-48C9-8A35-55F8D807A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199CC73-628B-4F4C-BADC-139FAAD9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CD1CE84-FBAF-42F8-A211-F19D1788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36F5875-61F5-4F88-B28A-31F8E551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9056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3F6467-29A3-4504-BAEB-343CFFF058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3801463"/>
          </a:xfrm>
          <a:custGeom>
            <a:avLst/>
            <a:gdLst>
              <a:gd name="connsiteX0" fmla="*/ 0 w 9144000"/>
              <a:gd name="connsiteY0" fmla="*/ 0 h 2851097"/>
              <a:gd name="connsiteX1" fmla="*/ 9144000 w 9144000"/>
              <a:gd name="connsiteY1" fmla="*/ 0 h 2851097"/>
              <a:gd name="connsiteX2" fmla="*/ 9144000 w 9144000"/>
              <a:gd name="connsiteY2" fmla="*/ 1937439 h 2851097"/>
              <a:gd name="connsiteX3" fmla="*/ 9054947 w 9144000"/>
              <a:gd name="connsiteY3" fmla="*/ 1977296 h 2851097"/>
              <a:gd name="connsiteX4" fmla="*/ 4572000 w 9144000"/>
              <a:gd name="connsiteY4" fmla="*/ 2851097 h 2851097"/>
              <a:gd name="connsiteX5" fmla="*/ 89053 w 9144000"/>
              <a:gd name="connsiteY5" fmla="*/ 1977296 h 2851097"/>
              <a:gd name="connsiteX6" fmla="*/ 0 w 9144000"/>
              <a:gd name="connsiteY6" fmla="*/ 1937439 h 2851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851097">
                <a:moveTo>
                  <a:pt x="0" y="0"/>
                </a:moveTo>
                <a:lnTo>
                  <a:pt x="9144000" y="0"/>
                </a:lnTo>
                <a:lnTo>
                  <a:pt x="9144000" y="1937439"/>
                </a:lnTo>
                <a:lnTo>
                  <a:pt x="9054947" y="1977296"/>
                </a:lnTo>
                <a:cubicBezTo>
                  <a:pt x="7747791" y="2531788"/>
                  <a:pt x="6213309" y="2851097"/>
                  <a:pt x="4572000" y="2851097"/>
                </a:cubicBezTo>
                <a:cubicBezTo>
                  <a:pt x="2930692" y="2851097"/>
                  <a:pt x="1396209" y="2531788"/>
                  <a:pt x="89053" y="1977296"/>
                </a:cubicBezTo>
                <a:lnTo>
                  <a:pt x="0" y="1937439"/>
                </a:lnTo>
                <a:close/>
              </a:path>
            </a:pathLst>
          </a:custGeom>
          <a:ln w="101600">
            <a:solidFill>
              <a:schemeClr val="accent1"/>
            </a:solidFill>
          </a:ln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600" dirty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ตัวแทนข้อความ 386">
            <a:extLst>
              <a:ext uri="{FF2B5EF4-FFF2-40B4-BE49-F238E27FC236}">
                <a16:creationId xmlns:a16="http://schemas.microsoft.com/office/drawing/2014/main" id="{383ED3CB-F3C3-4A7E-B2E9-44F5E707870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5156" y="4467595"/>
            <a:ext cx="10781688" cy="821637"/>
          </a:xfrm>
        </p:spPr>
        <p:txBody>
          <a:bodyPr>
            <a:noAutofit/>
          </a:bodyPr>
          <a:lstStyle>
            <a:lvl1pPr marL="0" indent="0" algn="ctr">
              <a:buNone/>
              <a:defRPr sz="4800" b="1" spc="0" baseline="0">
                <a:solidFill>
                  <a:schemeClr val="accent3"/>
                </a:solidFill>
                <a:latin typeface="+mj-lt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Sustainable Waste Management</a:t>
            </a:r>
          </a:p>
        </p:txBody>
      </p:sp>
      <p:sp>
        <p:nvSpPr>
          <p:cNvPr id="6" name="ตัวแทนข้อความ 43">
            <a:extLst>
              <a:ext uri="{FF2B5EF4-FFF2-40B4-BE49-F238E27FC236}">
                <a16:creationId xmlns:a16="http://schemas.microsoft.com/office/drawing/2014/main" id="{FF1F3218-65A7-4B15-A525-2A6E777F546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752589" y="5701364"/>
            <a:ext cx="6686825" cy="539291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buNone/>
              <a:defRPr sz="1333" b="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Praesent</a:t>
            </a:r>
            <a:r>
              <a:rPr lang="en-US" dirty="0"/>
              <a:t> semper ante vitae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250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257">
            <a:extLst>
              <a:ext uri="{FF2B5EF4-FFF2-40B4-BE49-F238E27FC236}">
                <a16:creationId xmlns:a16="http://schemas.microsoft.com/office/drawing/2014/main" id="{806AADA4-C861-4940-8924-E3AF83BAEA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12472" y="4825445"/>
            <a:ext cx="4367056" cy="29463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67" b="1" spc="400" baseline="0">
                <a:solidFill>
                  <a:schemeClr val="tx1"/>
                </a:solidFill>
                <a:latin typeface="+mj-lt"/>
                <a:cs typeface="+mj-cs"/>
              </a:defRPr>
            </a:lvl1pPr>
          </a:lstStyle>
          <a:p>
            <a:pPr lvl="0"/>
            <a:r>
              <a:rPr lang="en-US" dirty="0"/>
              <a:t>POWERPOINTHUB.COM</a:t>
            </a:r>
          </a:p>
        </p:txBody>
      </p:sp>
      <p:sp>
        <p:nvSpPr>
          <p:cNvPr id="5" name="ตัวแทนข้อความ 7">
            <a:extLst>
              <a:ext uri="{FF2B5EF4-FFF2-40B4-BE49-F238E27FC236}">
                <a16:creationId xmlns:a16="http://schemas.microsoft.com/office/drawing/2014/main" id="{90DBCDBB-FCA5-443B-B310-DD00F5042A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5621" y="2479591"/>
            <a:ext cx="9680761" cy="15556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10666" b="1" baseline="0" dirty="0">
                <a:solidFill>
                  <a:schemeClr val="accent1"/>
                </a:solidFill>
                <a:effectLst/>
                <a:latin typeface="+mj-lt"/>
                <a:cs typeface="+mj-cs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6593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67A557C-ED3E-41C6-9F9F-D85B07FC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6034DF2-5689-44C7-89B1-9BA6185E8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2833729-136D-4B7F-A446-2F95F8B4D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B502BA6-B22D-46DE-9D0F-9C6AFC9D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032BE8F-B003-435D-A224-3DA5D718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559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18E550B-3E29-4942-91B0-73155F118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793B86A-068F-42EF-A76F-39AD85B66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9B9D606-92D0-4348-8136-55BC07F77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DF1A4F8-AAFB-4219-8B5B-C2D40B32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073342B-9523-484E-A7DB-BA071E76C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859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FF4EF2A-75FF-4223-8AE7-BE03E0B42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AE21908-706B-4534-AC2B-C9E087CFE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3AF5FCD-11A4-45AA-81E3-09895D2D8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142D48A-1443-45C4-A9FE-DDA299866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35D7D5B-8F62-4C1F-B360-204EACF99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0D22637-E2BA-4421-ABE9-A129D7B2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518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F1659F-049D-4EE5-A052-A6DAB5411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0041B0B-AD09-4341-825D-F3D2799EC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B7F67E5-F5A6-46D4-BD02-4EDB198BC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B2ED9AF-5FCD-4CAD-8C03-4B6250A95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A1C738B-2D27-44B0-BD51-171E2DEC4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DC155F3E-4CC9-402E-A73E-839A3D03C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71372553-13E7-4252-811D-9B67DBCCA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D7B3CF7-50FF-4851-A931-6D641532A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415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D90FE4-5BEC-4ED8-A635-1259C996D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6C5FDD9-E092-4128-9CEB-24201792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3954B62-C0DA-43C9-8493-563213039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DBEEC51-A023-47DC-965D-AA638AD4C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95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5BE15EE-EB85-479C-8F26-3D76220B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D798D05-1C04-4729-9411-C8F5DCA8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63289B1-086A-4E50-92A5-C5163167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245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4C1B6E9-031E-41D4-AE36-9208E96C7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66FBD49-C7B1-4B66-9E4B-A5925EA82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D16DEF82-AFC3-4FC7-98C0-5C85B956A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CEA4431-3270-4727-97AD-7CF71FC8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4188E09-E70A-4CCA-BDAB-8040CFFA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3347A1E-C467-4515-8F37-06B516A9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902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00016DD-D3FD-48DC-8487-F1B4E3AB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62F9E560-9F6C-4F86-8461-88BD0C5AE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D7D8F8E9-E63F-4B83-98C4-A1B98E3A8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31A58F4-05F8-467B-89E3-D276E9A7F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EB32E81-DDE2-4C47-99DB-C8A8F3E5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93C3975-4FC3-4648-86EC-185608DF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134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5412C265-AD07-43F9-ABF7-5E44EBFE5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5B06F7C-5020-4CDA-A2E1-484D1A06A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0E2F2E5-6139-4022-BB81-69972BC02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A2CF2-812A-441C-9258-5C14DB4B950F}" type="datetimeFigureOut">
              <a:rPr lang="th-TH" smtClean="0"/>
              <a:t>12/08/67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D09747A-0B9E-4775-8FD6-FD36968BB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765D20E-E585-4C2C-8B35-BDFB1EE7C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61CB5-F808-4B95-8191-85DFE58DF1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383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AA18AC0-7B2A-4E28-9E86-CC2D569D96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397812E-E03A-4C10-90DB-B253D38FB2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5156" y="2554496"/>
            <a:ext cx="10781688" cy="1975150"/>
          </a:xfrm>
        </p:spPr>
        <p:txBody>
          <a:bodyPr/>
          <a:lstStyle/>
          <a:p>
            <a:r>
              <a:rPr lang="th-TH" sz="6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H SarabunPSK" panose="020B0500040200020003" pitchFamily="34" charset="-34"/>
              </a:rPr>
              <a:t>คู่มือการเบิกค่าใช้จ่ายในการประเมินคุณภาพการศึกษาภายใน ระดับหลักสูตร และระดับคณะ</a:t>
            </a:r>
            <a:endParaRPr lang="en-US" sz="6000" dirty="0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627757F-33CD-45F5-B1B5-3C821E8EE26F}"/>
              </a:ext>
            </a:extLst>
          </p:cNvPr>
          <p:cNvGrpSpPr/>
          <p:nvPr/>
        </p:nvGrpSpPr>
        <p:grpSpPr>
          <a:xfrm>
            <a:off x="-120973" y="3665283"/>
            <a:ext cx="1918265" cy="3474051"/>
            <a:chOff x="-90730" y="2748962"/>
            <a:chExt cx="1438699" cy="2605538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9C3D65C-6760-4F58-BDC4-06164D5C0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38681">
              <a:off x="-90730" y="3476240"/>
              <a:ext cx="1249811" cy="1878260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BF5FF10-79D2-49B4-AC41-20EAB26C9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70914">
              <a:off x="1137664" y="4423207"/>
              <a:ext cx="213243" cy="207366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9657FDCA-C098-449E-9F62-D5E02283DD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3053">
              <a:off x="584488" y="2748962"/>
              <a:ext cx="265981" cy="252682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1559620F-935E-4C25-81AE-7173053E0A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404" y="2940997"/>
              <a:ext cx="433603" cy="605498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E0DA8DE-355E-41F7-841B-9D128345191D}"/>
              </a:ext>
            </a:extLst>
          </p:cNvPr>
          <p:cNvGrpSpPr/>
          <p:nvPr/>
        </p:nvGrpSpPr>
        <p:grpSpPr>
          <a:xfrm>
            <a:off x="10092066" y="3920700"/>
            <a:ext cx="2226425" cy="3218633"/>
            <a:chOff x="7569049" y="2940524"/>
            <a:chExt cx="1669819" cy="2413975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FE0EC6D-5FAC-4A29-9A20-FC5BEB239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61319" flipH="1">
              <a:off x="7989057" y="3476239"/>
              <a:ext cx="1249811" cy="1878260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FF5B77F7-1A78-4915-8A06-2A102339D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0005" y="2940997"/>
              <a:ext cx="281434" cy="267609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49C3C165-79D9-439F-B673-D99381227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9243">
              <a:off x="7569049" y="4714095"/>
              <a:ext cx="196154" cy="186346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895B85CE-B369-489F-AF4E-7F8E39AE62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43852" y="2940524"/>
              <a:ext cx="433603" cy="6054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065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0915A43-948A-4729-A341-6EB1C48F47CC}"/>
              </a:ext>
            </a:extLst>
          </p:cNvPr>
          <p:cNvGrpSpPr/>
          <p:nvPr/>
        </p:nvGrpSpPr>
        <p:grpSpPr>
          <a:xfrm>
            <a:off x="-120973" y="3665283"/>
            <a:ext cx="1918265" cy="3474051"/>
            <a:chOff x="-90730" y="2748962"/>
            <a:chExt cx="1438699" cy="260553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3127845-7F7C-4627-AF0C-918C32844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38681">
              <a:off x="-90730" y="3476240"/>
              <a:ext cx="1249811" cy="187826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90B602A-27DE-4A7F-B162-D9432B2E9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70914">
              <a:off x="1137664" y="4423207"/>
              <a:ext cx="213243" cy="207366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4CD621D1-A0E6-4CEA-A26C-20BF91340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3053">
              <a:off x="584488" y="2748962"/>
              <a:ext cx="265981" cy="25268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1045C93-FB83-4C12-8AD8-156F2515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404" y="2940997"/>
              <a:ext cx="433603" cy="605498"/>
            </a:xfrm>
            <a:prstGeom prst="rect">
              <a:avLst/>
            </a:prstGeom>
          </p:spPr>
        </p:pic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29D33AEB-B186-4D3C-9118-71FE31AC3DAB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หลักเกณฑ์การเบิกค่าใช้จ่ายในการประเมินคุณภาพการศึกษาภายใน </a:t>
            </a:r>
          </a:p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ระดับหลักสูตร และระดับคณะ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3" name="ตาราง 3">
            <a:extLst>
              <a:ext uri="{FF2B5EF4-FFF2-40B4-BE49-F238E27FC236}">
                <a16:creationId xmlns:a16="http://schemas.microsoft.com/office/drawing/2014/main" id="{CB652935-0D09-49DB-9555-935A4C071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542529"/>
              </p:ext>
            </p:extLst>
          </p:nvPr>
        </p:nvGraphicFramePr>
        <p:xfrm>
          <a:off x="695335" y="1453064"/>
          <a:ext cx="11094687" cy="4935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025">
                  <a:extLst>
                    <a:ext uri="{9D8B030D-6E8A-4147-A177-3AD203B41FA5}">
                      <a16:colId xmlns:a16="http://schemas.microsoft.com/office/drawing/2014/main" val="811060681"/>
                    </a:ext>
                  </a:extLst>
                </a:gridCol>
                <a:gridCol w="2306972">
                  <a:extLst>
                    <a:ext uri="{9D8B030D-6E8A-4147-A177-3AD203B41FA5}">
                      <a16:colId xmlns:a16="http://schemas.microsoft.com/office/drawing/2014/main" val="415082585"/>
                    </a:ext>
                  </a:extLst>
                </a:gridCol>
                <a:gridCol w="4769846">
                  <a:extLst>
                    <a:ext uri="{9D8B030D-6E8A-4147-A177-3AD203B41FA5}">
                      <a16:colId xmlns:a16="http://schemas.microsoft.com/office/drawing/2014/main" val="1135451393"/>
                    </a:ext>
                  </a:extLst>
                </a:gridCol>
                <a:gridCol w="1714844">
                  <a:extLst>
                    <a:ext uri="{9D8B030D-6E8A-4147-A177-3AD203B41FA5}">
                      <a16:colId xmlns:a16="http://schemas.microsoft.com/office/drawing/2014/main" val="125111904"/>
                    </a:ext>
                  </a:extLst>
                </a:gridCol>
              </a:tblGrid>
              <a:tr h="4245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ค่าตอบแทนคณะกรรมการ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หลักเกณฑ์/วิธีการ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140905"/>
                  </a:ext>
                </a:extLst>
              </a:tr>
              <a:tr h="4245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ระดับคณะ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ระยะเวลาสำหรับการประเมินของแต่ละหลักสูตร กำหนดให้ประเมินหลักสูตรละไม่น้อยกว่า 1 วัน (ไม่สามารถประเมินรวมหลักสูตรระดับปริญญาโทและปริญญาเอกภายใน 1 วัน ได้)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คณะกรรมการประเมินฯ ประกอบด้วยกรรมการอย่างน้อย 3 คน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2.1 ประธานกรรมการ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เป็นบุคลากรจากภายนอกมหาวิทยาลัย หรือภายนอกคณะ ซึ่งเป็นผู้ประเมิน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AUN-QA (ASEAN) </a:t>
                      </a:r>
                      <a:endParaRPr lang="th-TH" sz="14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  <a:r>
                        <a:rPr lang="th-TH" sz="1400" u="sng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ผ่านการอบรม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AUN-QA (ASEAN)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Tier 2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หรือผ่านการอบรมและขึ้นทะเบียนผู้ประเมิน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AUN-QA (V.4)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 </a:t>
                      </a:r>
                      <a:r>
                        <a:rPr lang="th-TH" sz="1400" dirty="0" err="1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ทป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 หรือของมหาวิทยาลัยนเรศวร หรือของสถาบันอุดมศึกษาอื่น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มีประสบการณ์การประเมินหลักสูตรภายในหรือภายนอกมหาวิทยาลัยด้วยเกณฑ์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AUN-QA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(เวอร์ชั่นใดก็ได้) มาแล้วรวมกันไม่น้อยกว่า 5 หลักสูตร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2.2 กรรมการ 1 คน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เป็นผู้ประเมิน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AUN-QA (ASEAN)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หรือผ่านการอบรม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AUN-QA (ASEAN)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Tier 2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หรือผ่านการอบรมและขึ้นทะเบียนผู้ประเมิน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AUN-QA (V.4)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 </a:t>
                      </a:r>
                      <a:r>
                        <a:rPr lang="th-TH" sz="1400" dirty="0" err="1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ทป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 หรือของมหาวิทยาลัยนเรศวร หรือของสถาบันอุดมศึกษาอื่น ไม่ได้เป็นอาจารย์ผู้รับผิดชอบหลักสูตร หรืออาจารย์ประจำหลักสูตร หรืออาจารย์ผู้สอนในหลักสูตร หรืออาจารย์ประจำภาควิชาเดียวกันกับหลักสูตรที่รับการประเมิน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2.3 กรรมการ 1 คน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กำหนดให้หลักสูตรเลือกกรรมการประเมินจากรายชื่อในบัญชีที่มหาวิทยาลัยกำหนดในแต่ละรอบปีการศึกษา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จัดทำใบสำคัญรับเงินค่าตอบแทนคณะกรรมการประเมินฯ เป็นหลักฐานการจ่ายเงิน พร้อมแนบหนังสือเชิญ และคำสั่งแต่งตั้งคณะกรรมการประเมินฯ</a:t>
                      </a:r>
                      <a:endParaRPr lang="th-TH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ประกาศมหาวิทยาลัยนเรศวร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เรื่อง รายการและอัตรา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การเบิกจ่ายจากเงินรายได้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ของมหาวิทยาลัย (ฉบับที่ 2)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 17 ต.ค. 66 ข้อ 32 (2) (3)</a:t>
                      </a:r>
                      <a:endParaRPr lang="th-TH" sz="14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705272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(ก) ประธานกรรมการ (ผู้ทรงคุณวุฒิภายนอก)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ให้เบิกจ่ายในอัตราไม่เกิน 10,000 บาทต่อครั้ง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006942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กรรมการ (ผู้ทรงคุณวุฒิภายนอก)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ให้เบิกจ่ายในอัตราไม่เกิน 8,000 บาทต่อครั้ง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230182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กรรมการ (บุคลากรมหาวิทยาลัย)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ให้เบิกจ่ายในอัตราไม่เกิน 5,000 บาทต่อครั้ง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646213"/>
                  </a:ext>
                </a:extLst>
              </a:tr>
              <a:tr h="4245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ระดับหลักสูตร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18064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(ก) ประธานกรรมการ (ผู้ทรงคุณวุฒิภายนอก)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ให้เบิกจ่ายในอัตราไม่เกิน 8,000 บาทต่อครั้ง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988988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ประธานกรรมการ (บุคลากรมหาวิทยาลัย)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ให้เบิกจ่ายในอัตราไม่เกิน 6,000 บาทต่อครั้ง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940411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กรรมการ (ผู้ทรงคุณวุฒิภายนอก)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ให้เบิกจ่ายในอัตราไม่เกิน 7,000 บาทต่อครั้ง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991331"/>
                  </a:ext>
                </a:extLst>
              </a:tr>
              <a:tr h="111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(ง) กรรมการ (บุคลากรมหาวิทยาลัย)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ให้เบิกจ่ายในอัตราไม่เกิน 5,000 บาทต่อครั้ง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939758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EA102E3-781E-4B8F-BA17-CFECFA278DC5}"/>
              </a:ext>
            </a:extLst>
          </p:cNvPr>
          <p:cNvGrpSpPr/>
          <p:nvPr/>
        </p:nvGrpSpPr>
        <p:grpSpPr>
          <a:xfrm>
            <a:off x="10092066" y="3920700"/>
            <a:ext cx="2226425" cy="3218633"/>
            <a:chOff x="7569049" y="2940524"/>
            <a:chExt cx="1669819" cy="2413975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ED05416-0463-4FE2-BF67-1410E8441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61319" flipH="1">
              <a:off x="7989057" y="3476239"/>
              <a:ext cx="1249811" cy="187826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CF9E9E2-8B88-4251-B39E-A8E9B5437E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0005" y="2940997"/>
              <a:ext cx="281434" cy="26760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0D042A68-65A5-495E-BAA6-4B017022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9243">
              <a:off x="7569049" y="4714095"/>
              <a:ext cx="196154" cy="18634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E72B1951-4116-45C7-A7B1-6B31814E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43852" y="2940524"/>
              <a:ext cx="433603" cy="6054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575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0915A43-948A-4729-A341-6EB1C48F47CC}"/>
              </a:ext>
            </a:extLst>
          </p:cNvPr>
          <p:cNvGrpSpPr/>
          <p:nvPr/>
        </p:nvGrpSpPr>
        <p:grpSpPr>
          <a:xfrm>
            <a:off x="-120973" y="3665283"/>
            <a:ext cx="1918265" cy="3474051"/>
            <a:chOff x="-90730" y="2748962"/>
            <a:chExt cx="1438699" cy="260553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3127845-7F7C-4627-AF0C-918C32844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38681">
              <a:off x="-90730" y="3476240"/>
              <a:ext cx="1249811" cy="187826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90B602A-27DE-4A7F-B162-D9432B2E9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70914">
              <a:off x="1137664" y="4423207"/>
              <a:ext cx="213243" cy="207366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4CD621D1-A0E6-4CEA-A26C-20BF91340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3053">
              <a:off x="584488" y="2748962"/>
              <a:ext cx="265981" cy="25268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1045C93-FB83-4C12-8AD8-156F2515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404" y="2940997"/>
              <a:ext cx="433603" cy="605498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EA102E3-781E-4B8F-BA17-CFECFA278DC5}"/>
              </a:ext>
            </a:extLst>
          </p:cNvPr>
          <p:cNvGrpSpPr/>
          <p:nvPr/>
        </p:nvGrpSpPr>
        <p:grpSpPr>
          <a:xfrm>
            <a:off x="10092066" y="3920700"/>
            <a:ext cx="2226425" cy="3218633"/>
            <a:chOff x="7569049" y="2940524"/>
            <a:chExt cx="1669819" cy="2413975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ED05416-0463-4FE2-BF67-1410E8441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61319" flipH="1">
              <a:off x="7989057" y="3476239"/>
              <a:ext cx="1249811" cy="187826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CF9E9E2-8B88-4251-B39E-A8E9B5437E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0005" y="2940997"/>
              <a:ext cx="281434" cy="26760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0D042A68-65A5-495E-BAA6-4B017022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9243">
              <a:off x="7569049" y="4714095"/>
              <a:ext cx="196154" cy="18634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E72B1951-4116-45C7-A7B1-6B31814E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43852" y="2940524"/>
              <a:ext cx="433603" cy="605498"/>
            </a:xfrm>
            <a:prstGeom prst="rect">
              <a:avLst/>
            </a:prstGeom>
          </p:spPr>
        </p:pic>
      </p:grpSp>
      <p:graphicFrame>
        <p:nvGraphicFramePr>
          <p:cNvPr id="12" name="ตาราง 11">
            <a:extLst>
              <a:ext uri="{FF2B5EF4-FFF2-40B4-BE49-F238E27FC236}">
                <a16:creationId xmlns:a16="http://schemas.microsoft.com/office/drawing/2014/main" id="{C6D58357-30B6-41BF-9CE1-94265C299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63631"/>
              </p:ext>
            </p:extLst>
          </p:nvPr>
        </p:nvGraphicFramePr>
        <p:xfrm>
          <a:off x="683456" y="1493520"/>
          <a:ext cx="1119942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274">
                  <a:extLst>
                    <a:ext uri="{9D8B030D-6E8A-4147-A177-3AD203B41FA5}">
                      <a16:colId xmlns:a16="http://schemas.microsoft.com/office/drawing/2014/main" val="2692105537"/>
                    </a:ext>
                  </a:extLst>
                </a:gridCol>
                <a:gridCol w="1788340">
                  <a:extLst>
                    <a:ext uri="{9D8B030D-6E8A-4147-A177-3AD203B41FA5}">
                      <a16:colId xmlns:a16="http://schemas.microsoft.com/office/drawing/2014/main" val="967729355"/>
                    </a:ext>
                  </a:extLst>
                </a:gridCol>
                <a:gridCol w="3034513">
                  <a:extLst>
                    <a:ext uri="{9D8B030D-6E8A-4147-A177-3AD203B41FA5}">
                      <a16:colId xmlns:a16="http://schemas.microsoft.com/office/drawing/2014/main" val="507788637"/>
                    </a:ext>
                  </a:extLst>
                </a:gridCol>
                <a:gridCol w="3170293">
                  <a:extLst>
                    <a:ext uri="{9D8B030D-6E8A-4147-A177-3AD203B41FA5}">
                      <a16:colId xmlns:a16="http://schemas.microsoft.com/office/drawing/2014/main" val="2385791209"/>
                    </a:ext>
                  </a:extLst>
                </a:gridCol>
              </a:tblGrid>
              <a:tr h="3135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หลักเกณฑ์/วิธีการ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549701"/>
                  </a:ext>
                </a:extLst>
              </a:tr>
              <a:tr h="31359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ค่าเช่าที่พักคณะกรรมการประเมินคุณภาพการศึกษาภายใน (ผู้ทรงคุณวุฒิภายนอก)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th-TH" sz="16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103669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2.1 ตำแหน่งประเภททั่วไประดับอาวุโส ลงมา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ตำแหน่งประเภทวิชาการระดับชำนาญการพิเศษ ลงมา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ตำแหน่งประเภทอำนวยการระดับต้น หรือระดับ 8 ลงมา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หรือเทียบเท่า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ห้องพักคนเดียว 1,500 บาทต่อวันต่อคน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เบิกตามจ่ายจริง ไม่เกินสิทธิ์ที่ได้รับตามหลักเกณฑ์ และวิธีการตามพระราชกฤษฎีกาค่าใช้จ่ายเดินทางไปราชการ พ.ศ. 2526 และที่แก้ไขเพิ่มเติม</a:t>
                      </a:r>
                    </a:p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จัดทำใบเบิกค่าใช้จ่ายในการเดินทางไปราชการ แนบใบเสร็จรับเงินของโรงแรมพร้อม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Folio 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หรือใบเสร็จรับเงินของตัวแทนจำหน่าย หรือใบเสร็จรับเงินของตัวแทนจำหน่ายที่พิมพ์ออกจากระบบอิเล็กทรอนิกส์ เป็นหลักฐานการจ่ายเงิน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พระราชกฤษฎีกา ค่าใช้จ่ายในการเดินทางไปราชการ  พ.ศ. 2526 และที่แก้ไขเพิ่มเติม</a:t>
                      </a:r>
                    </a:p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ระเบียบกระทรวงการคลัง ว่าด้วยการเบิกค่าใช้จ่ายใน          การเดินทางไปราชการ พ.ศ 2550 และที่แก้ไขเพิ่มเติม</a:t>
                      </a:r>
                    </a:p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หนังสือที่เกี่ยวข้อง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101572"/>
                  </a:ext>
                </a:extLst>
              </a:tr>
              <a:tr h="408975"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2.2 </a:t>
                      </a:r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ตำแหน่งประเภททั่วไประดับทักษะพิเศษ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ตำแหน่งประเภทวิชาการระดับเชี่ยวชาญขึ้นไป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ตำแหน่งประเภทอำนวยการระดับสูง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ตำแหน่งประเภทบริหาร หรือระดับ 9 ขึ้นไป </a:t>
                      </a: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หรือเทียบเท่า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ห้องพักคนเดียว 2,200 บาทต่อวันต่อคน</a:t>
                      </a:r>
                    </a:p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376507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2.3 ตำแหน่งประเภทวิชาการระดับทรงคุณวุฒิ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ตำแหน่งประเภทบริหารระดับสูง หรือระดับ 10 ขึ้นไป หรือตำแหน่งที่เทียบเท่า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ห้องพักคนเดียว 2,500 บาทต่อวันต่อคน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70845"/>
                  </a:ext>
                </a:extLst>
              </a:tr>
            </a:tbl>
          </a:graphicData>
        </a:graphic>
      </p:graphicFrame>
      <p:sp>
        <p:nvSpPr>
          <p:cNvPr id="13" name="ชื่อเรื่อง 11">
            <a:extLst>
              <a:ext uri="{FF2B5EF4-FFF2-40B4-BE49-F238E27FC236}">
                <a16:creationId xmlns:a16="http://schemas.microsoft.com/office/drawing/2014/main" id="{E6D69108-BCC9-42C1-A10F-DB5860C1D59E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หลักเกณฑ์การเบิกค่าใช้จ่ายในการประเมินคุณภาพการศึกษาภายใน </a:t>
            </a:r>
          </a:p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ระดับหลักสูตร และระดับคณะ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9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0915A43-948A-4729-A341-6EB1C48F47CC}"/>
              </a:ext>
            </a:extLst>
          </p:cNvPr>
          <p:cNvGrpSpPr/>
          <p:nvPr/>
        </p:nvGrpSpPr>
        <p:grpSpPr>
          <a:xfrm>
            <a:off x="-120973" y="3665283"/>
            <a:ext cx="1918265" cy="3474051"/>
            <a:chOff x="-90730" y="2748962"/>
            <a:chExt cx="1438699" cy="260553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3127845-7F7C-4627-AF0C-918C32844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38681">
              <a:off x="-90730" y="3476240"/>
              <a:ext cx="1249811" cy="187826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90B602A-27DE-4A7F-B162-D9432B2E9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70914">
              <a:off x="1137664" y="4423207"/>
              <a:ext cx="213243" cy="207366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4CD621D1-A0E6-4CEA-A26C-20BF91340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3053">
              <a:off x="584488" y="2748962"/>
              <a:ext cx="265981" cy="25268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1045C93-FB83-4C12-8AD8-156F2515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404" y="2940997"/>
              <a:ext cx="433603" cy="605498"/>
            </a:xfrm>
            <a:prstGeom prst="rect">
              <a:avLst/>
            </a:prstGeom>
          </p:spPr>
        </p:pic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0D597CEC-71D9-46E4-9C0C-E792C2EE3728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หลักเกณฑ์การเบิกค่าใช้จ่ายในการประเมินคุณภาพการศึกษาภายใน </a:t>
            </a:r>
          </a:p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ระดับหลักสูตร และระดับคณะ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3" name="ตาราง 12">
            <a:extLst>
              <a:ext uri="{FF2B5EF4-FFF2-40B4-BE49-F238E27FC236}">
                <a16:creationId xmlns:a16="http://schemas.microsoft.com/office/drawing/2014/main" id="{B9A3E66A-2C53-4160-992C-D59EADF0A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291122"/>
              </p:ext>
            </p:extLst>
          </p:nvPr>
        </p:nvGraphicFramePr>
        <p:xfrm>
          <a:off x="683456" y="1332902"/>
          <a:ext cx="11029673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254">
                  <a:extLst>
                    <a:ext uri="{9D8B030D-6E8A-4147-A177-3AD203B41FA5}">
                      <a16:colId xmlns:a16="http://schemas.microsoft.com/office/drawing/2014/main" val="2692105537"/>
                    </a:ext>
                  </a:extLst>
                </a:gridCol>
                <a:gridCol w="2150347">
                  <a:extLst>
                    <a:ext uri="{9D8B030D-6E8A-4147-A177-3AD203B41FA5}">
                      <a16:colId xmlns:a16="http://schemas.microsoft.com/office/drawing/2014/main" val="1910024481"/>
                    </a:ext>
                  </a:extLst>
                </a:gridCol>
                <a:gridCol w="4551903">
                  <a:extLst>
                    <a:ext uri="{9D8B030D-6E8A-4147-A177-3AD203B41FA5}">
                      <a16:colId xmlns:a16="http://schemas.microsoft.com/office/drawing/2014/main" val="1021387124"/>
                    </a:ext>
                  </a:extLst>
                </a:gridCol>
                <a:gridCol w="2399169">
                  <a:extLst>
                    <a:ext uri="{9D8B030D-6E8A-4147-A177-3AD203B41FA5}">
                      <a16:colId xmlns:a16="http://schemas.microsoft.com/office/drawing/2014/main" val="2500579458"/>
                    </a:ext>
                  </a:extLst>
                </a:gridCol>
              </a:tblGrid>
              <a:tr h="3177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หลักเกณฑ์/วิธีการ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549701"/>
                  </a:ext>
                </a:extLst>
              </a:tr>
              <a:tr h="30332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ค่าพาหนะคณะกรรมการประเมินคุณภาพการศึกษาภายใน (ผู้ทรงคุณวุฒิภายนอก)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20501"/>
                  </a:ext>
                </a:extLst>
              </a:tr>
              <a:tr h="519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3.1 รถโดยสารประจำทาง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จัดทำใบเบิกค่าใช้จ่ายในการเดินทางไปราชการ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เขียนรายละเอียดใบรับรองแทนใบเสร็จรับเงิน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พระราชกฤษฎีกา ค่าใช้จ่ายในการเดินทาง  ไปราชการ  พ.ศ. 2526 และที่แก้ไขเพิ่มเติม</a:t>
                      </a:r>
                    </a:p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ระเบียบกระทรวงการคลัง ว่าด้วยการเบิกค่าใช้จ่ายในการเดินทางไปราชการ </a:t>
                      </a:r>
                    </a:p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พ.ศ 2550 และที่แก้ไขเพิ่มเติม</a:t>
                      </a:r>
                    </a:p>
                    <a:p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หนังสือที่เกี่ยวข้อง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639305"/>
                  </a:ext>
                </a:extLst>
              </a:tr>
              <a:tr h="519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3.2 รถไฟ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จัดทำใบเบิกค่าใช้จ่ายในการเดินทางไปราชการ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เขียนรายละเอียดใบรับรองแทนใบเสร็จรับเงิน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101572"/>
                  </a:ext>
                </a:extLst>
              </a:tr>
              <a:tr h="116994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3.3 รถแท็กซี่ รถรับจ้าง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 เที่ยวละไม่เกิน 600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จัดทำใบเบิกค่าใช้จ่ายในการเดินทางไปราชการ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เขียนรายละเอียดใบรับรองแทนใบเสร็จรับเงิน</a:t>
                      </a:r>
                      <a:endParaRPr lang="th-TH" sz="1500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สำหรับข้</a:t>
                      </a:r>
                      <a:r>
                        <a:rPr lang="th-TH" sz="15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ามเขตจังหวัดระหว่างกรุงเทพฯ กับจังหวัดที่มีเขตติดต่อกับกรุงเทพฯ หรือ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ข้ามเขตจังหวัดที่ผ่านเขตกรุงเทพฯ คือ </a:t>
                      </a:r>
                      <a:r>
                        <a:rPr lang="th-TH" sz="1500" b="0" i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จังหวัดสมุทรสาคร จังหวัดนครปฐม จังหวัดนนทบุรี จังหวัดปทุมธานี จังหวัดฉะเชิงเทรา และจังหวัดสมุทรปราการ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376507"/>
                  </a:ext>
                </a:extLst>
              </a:tr>
              <a:tr h="73663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5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 เที่ยวละไม่เกิน 500 บาท</a:t>
                      </a:r>
                      <a:endParaRPr lang="th-TH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จัดทำใบเบิกค่าใช้จ่ายในการเดินทางไปราชการ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เขียนรายละเอียดใบรับรองแทนใบเสร็จรับเงิน</a:t>
                      </a:r>
                      <a:endParaRPr lang="th-TH" sz="1500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สำหรับ</a:t>
                      </a:r>
                      <a:r>
                        <a:rPr lang="th-TH" sz="15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ข้ามเขตจังหวัดอื่น ๆ </a:t>
                      </a:r>
                      <a:endParaRPr lang="th-TH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70845"/>
                  </a:ext>
                </a:extLst>
              </a:tr>
              <a:tr h="7366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3.4 รถยนต์ส่วนบุคคล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กิโลเมตรละ 4 บาท</a:t>
                      </a:r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จัดทำใบเบิกค่าใช้จ่ายในการเดินทางไปราชการ และเขียนรายละเอียดเงินชดเชย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ในการใช้พาหนะส่วนตัวระบุระยะทางพร้อมแนบระยะทางของกรมทางหลวงเป็นหลักฐานประกอบการเบิกจ่ายเงิน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14831"/>
                  </a:ext>
                </a:extLst>
              </a:tr>
              <a:tr h="7366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3.5 รถจักรยานยนต์ส่วนบุคคล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กิโลเมตรละ 2 บาท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จัดทำใบเบิกค่าใช้จ่ายในการเดินทางไปราชการ และเขียนรายละเอียดเงินชดเชย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ในการใช้พาหนะส่วนตัวระบุระยะทางพร้อมแนบระยะทางของกรมทางหลวงเป็นหลักฐานประกอบการเบิกจ่ายเงิน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64177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EA102E3-781E-4B8F-BA17-CFECFA278DC5}"/>
              </a:ext>
            </a:extLst>
          </p:cNvPr>
          <p:cNvGrpSpPr/>
          <p:nvPr/>
        </p:nvGrpSpPr>
        <p:grpSpPr>
          <a:xfrm>
            <a:off x="10092066" y="3920700"/>
            <a:ext cx="2226425" cy="3218633"/>
            <a:chOff x="7569049" y="2940524"/>
            <a:chExt cx="1669819" cy="2413975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ED05416-0463-4FE2-BF67-1410E8441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61319" flipH="1">
              <a:off x="7989057" y="3476239"/>
              <a:ext cx="1249811" cy="187826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CF9E9E2-8B88-4251-B39E-A8E9B5437E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0005" y="2940997"/>
              <a:ext cx="281434" cy="26760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0D042A68-65A5-495E-BAA6-4B017022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9243">
              <a:off x="7569049" y="4714095"/>
              <a:ext cx="196154" cy="18634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E72B1951-4116-45C7-A7B1-6B31814E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43852" y="2940524"/>
              <a:ext cx="433603" cy="6054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46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A102E3-781E-4B8F-BA17-CFECFA278DC5}"/>
              </a:ext>
            </a:extLst>
          </p:cNvPr>
          <p:cNvGrpSpPr/>
          <p:nvPr/>
        </p:nvGrpSpPr>
        <p:grpSpPr>
          <a:xfrm>
            <a:off x="10092066" y="3920700"/>
            <a:ext cx="2226425" cy="3218633"/>
            <a:chOff x="7569049" y="2940524"/>
            <a:chExt cx="1669819" cy="2413975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ED05416-0463-4FE2-BF67-1410E8441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61319" flipH="1">
              <a:off x="7989057" y="3476239"/>
              <a:ext cx="1249811" cy="187826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CF9E9E2-8B88-4251-B39E-A8E9B5437E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0005" y="2940997"/>
              <a:ext cx="281434" cy="26760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0D042A68-65A5-495E-BAA6-4B017022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9243">
              <a:off x="7569049" y="4714095"/>
              <a:ext cx="196154" cy="18634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E72B1951-4116-45C7-A7B1-6B31814E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43852" y="2940524"/>
              <a:ext cx="433603" cy="605498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0915A43-948A-4729-A341-6EB1C48F47CC}"/>
              </a:ext>
            </a:extLst>
          </p:cNvPr>
          <p:cNvGrpSpPr/>
          <p:nvPr/>
        </p:nvGrpSpPr>
        <p:grpSpPr>
          <a:xfrm>
            <a:off x="-120973" y="3665283"/>
            <a:ext cx="1918265" cy="3474051"/>
            <a:chOff x="-90730" y="2748962"/>
            <a:chExt cx="1438699" cy="260553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3127845-7F7C-4627-AF0C-918C32844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38681">
              <a:off x="-90730" y="3476240"/>
              <a:ext cx="1249811" cy="187826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90B602A-27DE-4A7F-B162-D9432B2E9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70914">
              <a:off x="1137664" y="4423207"/>
              <a:ext cx="213243" cy="207366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4CD621D1-A0E6-4CEA-A26C-20BF91340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3053">
              <a:off x="584488" y="2748962"/>
              <a:ext cx="265981" cy="25268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1045C93-FB83-4C12-8AD8-156F2515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404" y="2940997"/>
              <a:ext cx="433603" cy="605498"/>
            </a:xfrm>
            <a:prstGeom prst="rect">
              <a:avLst/>
            </a:prstGeom>
          </p:spPr>
        </p:pic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518FBB6A-593D-47A9-AF0C-BE1084A368C7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หลักเกณฑ์การเบิกค่าใช้จ่ายในการประเมินคุณภาพการศึกษาภายใน </a:t>
            </a:r>
          </a:p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ระดับหลักสูตร และระดับคณะ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3" name="ตาราง 12">
            <a:extLst>
              <a:ext uri="{FF2B5EF4-FFF2-40B4-BE49-F238E27FC236}">
                <a16:creationId xmlns:a16="http://schemas.microsoft.com/office/drawing/2014/main" id="{B580DB08-0EC8-4912-89E0-413EF2FD7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487436"/>
              </p:ext>
            </p:extLst>
          </p:nvPr>
        </p:nvGraphicFramePr>
        <p:xfrm>
          <a:off x="683456" y="1342093"/>
          <a:ext cx="10927152" cy="5157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07">
                  <a:extLst>
                    <a:ext uri="{9D8B030D-6E8A-4147-A177-3AD203B41FA5}">
                      <a16:colId xmlns:a16="http://schemas.microsoft.com/office/drawing/2014/main" val="498466947"/>
                    </a:ext>
                  </a:extLst>
                </a:gridCol>
                <a:gridCol w="3773824">
                  <a:extLst>
                    <a:ext uri="{9D8B030D-6E8A-4147-A177-3AD203B41FA5}">
                      <a16:colId xmlns:a16="http://schemas.microsoft.com/office/drawing/2014/main" val="246697671"/>
                    </a:ext>
                  </a:extLst>
                </a:gridCol>
                <a:gridCol w="833924">
                  <a:extLst>
                    <a:ext uri="{9D8B030D-6E8A-4147-A177-3AD203B41FA5}">
                      <a16:colId xmlns:a16="http://schemas.microsoft.com/office/drawing/2014/main" val="3413677936"/>
                    </a:ext>
                  </a:extLst>
                </a:gridCol>
                <a:gridCol w="4497568">
                  <a:extLst>
                    <a:ext uri="{9D8B030D-6E8A-4147-A177-3AD203B41FA5}">
                      <a16:colId xmlns:a16="http://schemas.microsoft.com/office/drawing/2014/main" val="2931838291"/>
                    </a:ext>
                  </a:extLst>
                </a:gridCol>
                <a:gridCol w="1517929">
                  <a:extLst>
                    <a:ext uri="{9D8B030D-6E8A-4147-A177-3AD203B41FA5}">
                      <a16:colId xmlns:a16="http://schemas.microsoft.com/office/drawing/2014/main" val="3849965513"/>
                    </a:ext>
                  </a:extLst>
                </a:gridCol>
              </a:tblGrid>
              <a:tr h="3411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หลักเกณฑ์/วิธีการ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492810"/>
                  </a:ext>
                </a:extLst>
              </a:tr>
              <a:tr h="31014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ค่าพาหนะคณะกรรมการประเมินคุณภาพการศึกษาภายใน (ผู้ทรงคุณวุฒิภายนอก)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874092"/>
                  </a:ext>
                </a:extLst>
              </a:tr>
              <a:tr h="31014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3.6 เครื่องบิน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558739"/>
                  </a:ext>
                </a:extLst>
              </a:tr>
              <a:tr h="2097879">
                <a:tc>
                  <a:txBody>
                    <a:bodyPr/>
                    <a:lstStyle/>
                    <a:p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ตำแหน่งประเภทบริหารระดับต้น ระดับสูง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ตำแหน่งประเภทอำนวยการระดับต้น ระดับสูง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ตำแหน่งประเภทวิชาการระดับทรงคุณวุฒิ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ตำแหน่งประเภทวิชาการระดับเชี่ยวชาญ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ตำแหน่งประเภทวิชาการระดับชำนาญการพิเศษ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ตำแหน่งประเภทวิชาการระดับชำนาญการ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ตำแหน่งประเภททั่วไประดับอาวุโส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 ตำแหน่งประเภททั่วไประดับทักษะพิเศษ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9. ตำแหน่งประเภททั่วไประดับชำนาญงาน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เดินทางโดยชั้นประหยัด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ซื้อบัตรโดยสารกับสายการบิน ตัวแทน ธุรกิจนำเที่ยว หรือผ่านระบบอิเล็กทรอนิกส์ ก็ได้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ค่าใช้จ่ายเบิกได้ คือ ค่าพาหนะ ค่าสัมภาระ ค่าธรรมเนียม ค่าบริการที่สายการบินเรียกเก็บ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ค่าใช้จ่ายที่เบิกไม่ได้ คือ ค่าเลือกที่นั่ง ค่าบริการอาหารและเครื่องดื่ม ค่าประกันชีวิต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หรือค่าประกันภัยภาคสมัครใจ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จัดทำใบเบิกค่าใช้จ่ายในการเดินทางไปราชการ พร้อมแนบใบเสร็จรับเงินของบริษัท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สายการบิน หรือตัวแทนจำหน่าย หรือผู้ประกอบการธุรกิจนำเที่ยว หรือใบรับเงินที่แสดงรายละเอียดการเดินทาง พร้อม </a:t>
                      </a:r>
                      <a:r>
                        <a:rPr lang="en-US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Boarding Pass</a:t>
                      </a: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พระราชกฤษฎีกา ค่าใช้จ่ายในการเดินทางไปราชการ  พ.ศ. 2526             และที่แก้ไขเพิ่มเติม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ระเบียบกระทรวงการคลัง ว่าด้วยการเบิกค่าใช้จ่ายในการเดินทางไปราชการ              พ.ศ 2550 และที่แก้ไขเพิ่มเติม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หนังสือที่เกี่ยวข้อง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535094"/>
                  </a:ext>
                </a:extLst>
              </a:tr>
              <a:tr h="2097879">
                <a:tc>
                  <a:txBody>
                    <a:bodyPr/>
                    <a:lstStyle/>
                    <a:p>
                      <a:endParaRPr lang="th-TH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หัวหน้าคณะผู้แทนรัฐบาล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ประธานรัฐสภา และรองประธานรัฐสภา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ประธานวุฒิสภา และรองประธานวุฒิสภา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ประธานสภาผู้แทนราษฎร และรองประธานสภาผู้แทนราษฎร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รัฐมนตรี 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ผู้ดำรงตำแหน่งประเภทบริหารระดับสูง ตำแหน่งหัวหน้าส่วนราชการระดับกระทรวงหรือตำแหน่งที่เทียบเท่า สม</a:t>
                      </a:r>
                      <a:r>
                        <a:rPr lang="th-TH" sz="1400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ุห</a:t>
                      </a: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ราชองครักษ์ ผู้บัญชาการทหารสูงสุด          ผู้บัญชาการทหารบก ผู้บัญชาการทหารเรือ ผู้บัญชาการทหารอากาศ                   และผู้บัญชาการตำรวจแห่งชาติ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เดินทางโดยชั้นธุรกิจ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ซื้อบัตรโดยสารกับสายการบิน ตัวแทน ธุรกิจนำเที่ยว หรือผ่านระบบอิเล็กทรอนิกส์ ก็ได้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ค่าใช้จ่ายเบิกได้ คือ ค่าพาหนะ ค่าสัมภาระ ค่าธรรมเนียม ค่าบริการที่สายการบินเรียกเก็บ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ค่าใช้จ่ายที่เบิกไม่ได้ คือ ค่าเลือกที่นั่ง ค่าบริการอาหารและเครื่องดื่ม ค่าประกันชีวิต</a:t>
                      </a:r>
                    </a:p>
                    <a:p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หรือค่าประกันภัยภาคสมัครใจ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จัดทำใบเบิกค่าใช้จ่ายในการเดินทางไปราชการ พร้อมแนบใบเสร็จรับเงินของบริษัท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สายการบิน หรือตัวแทนจำหน่าย หรือผู้ประกอบการธุรกิจนำเที่ยว หรือใบรับเงินที่แสดงรายละเอียดการเดินทาง พร้อม </a:t>
                      </a:r>
                      <a:r>
                        <a:rPr lang="en-US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Boarding Pass</a:t>
                      </a: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259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31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A102E3-781E-4B8F-BA17-CFECFA278DC5}"/>
              </a:ext>
            </a:extLst>
          </p:cNvPr>
          <p:cNvGrpSpPr/>
          <p:nvPr/>
        </p:nvGrpSpPr>
        <p:grpSpPr>
          <a:xfrm>
            <a:off x="10092066" y="3920700"/>
            <a:ext cx="2226425" cy="3218633"/>
            <a:chOff x="7569049" y="2940524"/>
            <a:chExt cx="1669819" cy="2413975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ED05416-0463-4FE2-BF67-1410E8441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61319" flipH="1">
              <a:off x="7989057" y="3476239"/>
              <a:ext cx="1249811" cy="187826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CF9E9E2-8B88-4251-B39E-A8E9B5437E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0005" y="2940997"/>
              <a:ext cx="281434" cy="26760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0D042A68-65A5-495E-BAA6-4B0170224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9243">
              <a:off x="7569049" y="4714095"/>
              <a:ext cx="196154" cy="18634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E72B1951-4116-45C7-A7B1-6B31814E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43852" y="2940524"/>
              <a:ext cx="433603" cy="605498"/>
            </a:xfrm>
            <a:prstGeom prst="rect">
              <a:avLst/>
            </a:prstGeom>
          </p:spPr>
        </p:pic>
      </p:grpSp>
      <p:sp>
        <p:nvSpPr>
          <p:cNvPr id="12" name="ชื่อเรื่อง 11">
            <a:extLst>
              <a:ext uri="{FF2B5EF4-FFF2-40B4-BE49-F238E27FC236}">
                <a16:creationId xmlns:a16="http://schemas.microsoft.com/office/drawing/2014/main" id="{DBF6736B-A192-4AD0-B1D6-CBC1FFEDF176}"/>
              </a:ext>
            </a:extLst>
          </p:cNvPr>
          <p:cNvSpPr txBox="1">
            <a:spLocks/>
          </p:cNvSpPr>
          <p:nvPr/>
        </p:nvSpPr>
        <p:spPr>
          <a:xfrm>
            <a:off x="683456" y="515429"/>
            <a:ext cx="4929801" cy="72526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หลักเกณฑ์การเบิกค่าใช้จ่ายในการประเมินคุณภาพการศึกษาภายใน </a:t>
            </a:r>
          </a:p>
          <a:p>
            <a:pPr algn="ctr"/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ระดับหลักสูตร และระดับคณะ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3" name="ตาราง 12">
            <a:extLst>
              <a:ext uri="{FF2B5EF4-FFF2-40B4-BE49-F238E27FC236}">
                <a16:creationId xmlns:a16="http://schemas.microsoft.com/office/drawing/2014/main" id="{55FEC4EC-7B94-4AC8-BE6D-6591F89B9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60044"/>
              </p:ext>
            </p:extLst>
          </p:nvPr>
        </p:nvGraphicFramePr>
        <p:xfrm>
          <a:off x="667443" y="1447800"/>
          <a:ext cx="10991027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7731">
                  <a:extLst>
                    <a:ext uri="{9D8B030D-6E8A-4147-A177-3AD203B41FA5}">
                      <a16:colId xmlns:a16="http://schemas.microsoft.com/office/drawing/2014/main" val="2692105537"/>
                    </a:ext>
                  </a:extLst>
                </a:gridCol>
                <a:gridCol w="1871401">
                  <a:extLst>
                    <a:ext uri="{9D8B030D-6E8A-4147-A177-3AD203B41FA5}">
                      <a16:colId xmlns:a16="http://schemas.microsoft.com/office/drawing/2014/main" val="2561891029"/>
                    </a:ext>
                  </a:extLst>
                </a:gridCol>
                <a:gridCol w="3423433">
                  <a:extLst>
                    <a:ext uri="{9D8B030D-6E8A-4147-A177-3AD203B41FA5}">
                      <a16:colId xmlns:a16="http://schemas.microsoft.com/office/drawing/2014/main" val="507788637"/>
                    </a:ext>
                  </a:extLst>
                </a:gridCol>
                <a:gridCol w="3288462">
                  <a:extLst>
                    <a:ext uri="{9D8B030D-6E8A-4147-A177-3AD203B41FA5}">
                      <a16:colId xmlns:a16="http://schemas.microsoft.com/office/drawing/2014/main" val="2385791209"/>
                    </a:ext>
                  </a:extLst>
                </a:gridCol>
              </a:tblGrid>
              <a:tr h="3135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หลักเกณฑ์/วิธีการ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549701"/>
                  </a:ext>
                </a:extLst>
              </a:tr>
              <a:tr h="31359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ค่าอาหาร อาหารว่างและเครื่องดื่ม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369787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4.1 ค่าอาหาร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ไม่เกินคนละ 300 บาทต่อมื้อ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ใช้ใบเสร็จรับเงิน กรณีบุคคลธรรมดาใช้บิลเงินสดพร้อมแนบสำเนาบัตรประจำตัวประชาชนและรับรองสำเนาถูกต้อง </a:t>
                      </a:r>
                    </a:p>
                    <a:p>
                      <a:pPr algn="l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จัดทำใบลายมือชื่อผู้เข้าร่วมรับประทานอาหาร อาหารว่างและเครื่องดื่ม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ประกาศมหาวิทยาลัยนเรศวร เรื่อง รายการและอัตรา               การเบิกจ่ายจากเงินรายได้ของมหาวิทยาลัย ลว 20 ก.ย. 66 ข้อ 27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367355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4.2 ค่าอาหารว่างและเครื่องดื่ม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ไม่เกินคนละ 100 บาทต่อมื้อ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20501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ค่าเลี้ยงรับรอง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ไม่เกินคนละ 500 บาทต่อครั้ง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ใช้ใบเสร็จรับเงิน กรณีบุคคลธรรมดาใช้บิลเงินสดพร้อมแนบสำเนาบัตรประจำตัวประชาชนและรับรองสำเนาถูกต้อง </a:t>
                      </a:r>
                    </a:p>
                    <a:p>
                      <a:pPr algn="l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จัดทำใบรายชื่อผู้เข้าร่วมเลี้ยงรับรอง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ประกาศมหาวิทยาลัยนเรศวร เรื่อง รายการและอัตรา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u="none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การเบิกจ่ายจากเงินรายได้ของมหาวิทยาลัย ลว 20 ก.ย. 66 ข้อ 8</a:t>
                      </a:r>
                      <a:endParaRPr lang="th-TH" sz="16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376507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ค่าธรรมเนียมการส่งไปรษณีย์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ใช้ใบเสร็จรับเงินของบริษัทไปรษณีย์ไทย จำกัด </a:t>
                      </a:r>
                    </a:p>
                    <a:p>
                      <a:pPr algn="l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จัดทำใบรับรองการจ่ายเงิน ระบุวันที่จ่ายเงิน จำนวนเงิน</a:t>
                      </a:r>
                    </a:p>
                    <a:p>
                      <a:pPr algn="l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ที่จ่าย และชื่อผู้รับและที่อยู่ผู้รับเอกสาร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ระเบียบกระทรวงการคลัง ว่าด้วยการเบิกจ่ายค่าใช้จ่าย              ในการบริหารงานของส่วนราชการ พ.ศ. 2553 หมวด 4              ค่าสาธารณูปโภค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570845"/>
                  </a:ext>
                </a:extLst>
              </a:tr>
              <a:tr h="313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ค่าถ่ายเอกสาร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เท่าที่จ่ายจริง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ใช้ใบเสร็จรับเงินเป็นหลักฐานการจ่ายเงิน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ดำเนินการตามระเบียบพัสดุ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ระเบียบกระทรวงการคลัง ว่าด้วยการจัดซื้อจัดจ้าง              และการบริหารพัสดุภาครัฐ พ.ศ. 2560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14831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10915A43-948A-4729-A341-6EB1C48F47CC}"/>
              </a:ext>
            </a:extLst>
          </p:cNvPr>
          <p:cNvGrpSpPr/>
          <p:nvPr/>
        </p:nvGrpSpPr>
        <p:grpSpPr>
          <a:xfrm>
            <a:off x="-120973" y="3665283"/>
            <a:ext cx="1918265" cy="3474051"/>
            <a:chOff x="-90730" y="2748962"/>
            <a:chExt cx="1438699" cy="260553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3127845-7F7C-4627-AF0C-918C32844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38681">
              <a:off x="-90730" y="3476240"/>
              <a:ext cx="1249811" cy="187826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90B602A-27DE-4A7F-B162-D9432B2E9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70914">
              <a:off x="1137664" y="4423207"/>
              <a:ext cx="213243" cy="207366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4CD621D1-A0E6-4CEA-A26C-20BF91340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3053">
              <a:off x="584488" y="2748962"/>
              <a:ext cx="265981" cy="25268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1045C93-FB83-4C12-8AD8-156F2515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404" y="2940997"/>
              <a:ext cx="433603" cy="6054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374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E8FD9C7-8AC8-4940-B1E8-C1C215C260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Thank You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1244257-D3F6-4227-ADE6-D1608D460100}"/>
              </a:ext>
            </a:extLst>
          </p:cNvPr>
          <p:cNvGrpSpPr/>
          <p:nvPr/>
        </p:nvGrpSpPr>
        <p:grpSpPr>
          <a:xfrm>
            <a:off x="4941137" y="4174729"/>
            <a:ext cx="2309723" cy="259579"/>
            <a:chOff x="3705853" y="3085327"/>
            <a:chExt cx="1732292" cy="194684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12540A16-7F48-4D17-BE89-85680AD97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4471900" y="3085329"/>
              <a:ext cx="200199" cy="19468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B971E615-AE45-4F8D-A935-522EA0543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4854923" y="3085329"/>
              <a:ext cx="200199" cy="194682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6885604C-A3F1-4FCD-B94B-DDD01D103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4088877" y="3085327"/>
              <a:ext cx="200199" cy="194682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CD0AAC82-F857-4A32-98F6-502BB47A4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5237946" y="3085328"/>
              <a:ext cx="200199" cy="194682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4079DD42-3AB9-4428-8476-BC0B6E981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3705853" y="3085328"/>
              <a:ext cx="200199" cy="19468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3E73A7D-B3C9-4D0F-AC28-26BB1CD46D03}"/>
              </a:ext>
            </a:extLst>
          </p:cNvPr>
          <p:cNvGrpSpPr/>
          <p:nvPr/>
        </p:nvGrpSpPr>
        <p:grpSpPr>
          <a:xfrm flipV="1">
            <a:off x="2745073" y="-1137121"/>
            <a:ext cx="6701855" cy="2546000"/>
            <a:chOff x="3063320" y="4298656"/>
            <a:chExt cx="3949798" cy="1500508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EB8AF4EE-D164-4474-A09E-92E89B342D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028894" flipH="1">
              <a:off x="6007070" y="4424183"/>
              <a:ext cx="599585" cy="901076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C164780B-5DBE-408A-9299-347A5815D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8383" y="4655579"/>
              <a:ext cx="224735" cy="213695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2DDC4F99-247A-41FC-89A4-5F4591A9EC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5605" y="4534420"/>
              <a:ext cx="198779" cy="188840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FB4BAFAB-4BB0-4E53-A385-7E2F36C3F3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221496">
              <a:off x="3441937" y="4463563"/>
              <a:ext cx="599585" cy="901076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48E7DB4E-3D3A-4578-8B3C-69A11BA8A2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3320" y="4649935"/>
              <a:ext cx="224735" cy="213695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BBC6F512-9BE4-4633-88EA-90D2EFFB0A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526426" flipH="1">
              <a:off x="4039845" y="4408272"/>
              <a:ext cx="1500508" cy="1281275"/>
            </a:xfrm>
            <a:prstGeom prst="rect">
              <a:avLst/>
            </a:prstGeom>
          </p:spPr>
        </p:pic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F6121182-B087-4352-90FA-503D37FD4F54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927" y="2181878"/>
            <a:ext cx="2239720" cy="320823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9832689-35EE-4F84-9396-1E60F7FF6AE3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4415" y="2181878"/>
            <a:ext cx="2239719" cy="320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4811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1726</Words>
  <Application>Microsoft Office PowerPoint</Application>
  <PresentationFormat>แบบจอกว้าง</PresentationFormat>
  <Paragraphs>176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Rossukon kasamul</dc:creator>
  <cp:lastModifiedBy>Rossukon kasamul</cp:lastModifiedBy>
  <cp:revision>18</cp:revision>
  <dcterms:created xsi:type="dcterms:W3CDTF">2024-03-22T15:37:45Z</dcterms:created>
  <dcterms:modified xsi:type="dcterms:W3CDTF">2024-08-12T16:39:14Z</dcterms:modified>
</cp:coreProperties>
</file>