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73" r:id="rId3"/>
    <p:sldId id="292" r:id="rId4"/>
    <p:sldId id="295" r:id="rId5"/>
    <p:sldId id="294" r:id="rId6"/>
    <p:sldId id="291" r:id="rId7"/>
    <p:sldId id="296" r:id="rId8"/>
    <p:sldId id="290" r:id="rId9"/>
    <p:sldId id="287" r:id="rId1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372B7E-A8B2-4A6A-8859-BB3093BCE64B}">
          <p14:sldIdLst>
            <p14:sldId id="267"/>
            <p14:sldId id="273"/>
            <p14:sldId id="292"/>
            <p14:sldId id="295"/>
            <p14:sldId id="294"/>
            <p14:sldId id="291"/>
            <p14:sldId id="296"/>
            <p14:sldId id="290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C2645-A1C8-419F-A674-4142C44CC6DC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1C79F-8A06-4C4C-9983-106153AAF1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266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70C6C-118B-4416-A12F-46B9C73C4B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4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39D5EB3-C37B-4BCB-9B9B-27A12CE66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CE9EF05-0D00-481C-A4DB-280B7BE30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2DA62A9-1138-483C-97E9-5C2574CD5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5315-598E-46A6-9C7D-3725868B388E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54FED04-86BD-4D59-A027-971AB44D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F0ADCE4-1ECC-49A9-808A-5FA7BFE8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8774-874C-4294-A331-11ADDE3C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784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974E33-2A0A-4B0E-960F-780B68C55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95B9CCB-6C4B-4C9B-91DE-E8D7DD717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782310F-D561-4EC7-A5D2-7CFF246E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5315-598E-46A6-9C7D-3725868B388E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C73A255-5906-4212-A591-BB748953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B8665C4-74AC-4969-A962-674C8EBE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8774-874C-4294-A331-11ADDE3C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086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508E6431-B03C-400E-909A-6A6330F21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E14B921-FC0D-4F2B-94E2-D5DCFFDB5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7DDFCD2-AF7A-4B6C-A06B-A51B1750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5315-598E-46A6-9C7D-3725868B388E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1B0F28C-62E3-4B32-8A05-206D1F5C0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12C4AE1-0F6A-46C0-9B53-55817DF7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8774-874C-4294-A331-11ADDE3C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88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257">
            <a:extLst>
              <a:ext uri="{FF2B5EF4-FFF2-40B4-BE49-F238E27FC236}">
                <a16:creationId xmlns:a16="http://schemas.microsoft.com/office/drawing/2014/main" id="{EAA78DF6-F7C0-4B2C-8EBB-0D0B80DD2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49807" y="4932092"/>
            <a:ext cx="5683285" cy="49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 b="0" spc="80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POWERPOINTHUB.COM</a:t>
            </a:r>
          </a:p>
        </p:txBody>
      </p:sp>
      <p:sp>
        <p:nvSpPr>
          <p:cNvPr id="3" name="ตัวแทนข้อความ 7">
            <a:extLst>
              <a:ext uri="{FF2B5EF4-FFF2-40B4-BE49-F238E27FC236}">
                <a16:creationId xmlns:a16="http://schemas.microsoft.com/office/drawing/2014/main" id="{D838ADA1-F5E2-4A4B-810E-7453933D4C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9807" y="1275307"/>
            <a:ext cx="5683285" cy="2990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r">
              <a:defRPr lang="en-US" sz="11733" b="1" baseline="0" dirty="0">
                <a:solidFill>
                  <a:schemeClr val="tx1"/>
                </a:solidFill>
                <a:effectLst/>
                <a:latin typeface="+mj-lt"/>
                <a:cs typeface="+mj-cs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22491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6">
            <a:extLst>
              <a:ext uri="{FF2B5EF4-FFF2-40B4-BE49-F238E27FC236}">
                <a16:creationId xmlns:a16="http://schemas.microsoft.com/office/drawing/2014/main" id="{6895F92E-8CD4-477D-A54E-9F2D209C9C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22161" y="1118600"/>
            <a:ext cx="3264015" cy="534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thaiDist">
              <a:defRPr lang="en-US" sz="1333" spc="0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thaiDist" fontAlgn="auto">
              <a:lnSpc>
                <a:spcPct val="105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3" name="ตัวแทนข้อความ 6">
            <a:extLst>
              <a:ext uri="{FF2B5EF4-FFF2-40B4-BE49-F238E27FC236}">
                <a16:creationId xmlns:a16="http://schemas.microsoft.com/office/drawing/2014/main" id="{19E241A5-B2F8-4B95-9228-FE9AA60D01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22160" y="701892"/>
            <a:ext cx="3264013" cy="399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spc="0" baseline="0">
                <a:solidFill>
                  <a:schemeClr val="tx1"/>
                </a:solidFill>
                <a:effectLst/>
                <a:latin typeface="+mj-lt"/>
                <a:cs typeface="+mj-cs"/>
              </a:defRPr>
            </a:lvl1pPr>
          </a:lstStyle>
          <a:p>
            <a:r>
              <a:rPr lang="en-US" dirty="0"/>
              <a:t>LOREM IPSUM 01</a:t>
            </a:r>
          </a:p>
        </p:txBody>
      </p:sp>
      <p:sp>
        <p:nvSpPr>
          <p:cNvPr id="4" name="ตัวแทนข้อความ 6">
            <a:extLst>
              <a:ext uri="{FF2B5EF4-FFF2-40B4-BE49-F238E27FC236}">
                <a16:creationId xmlns:a16="http://schemas.microsoft.com/office/drawing/2014/main" id="{9C45C068-C70B-4F09-9E10-5DAAAEF0FB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22161" y="2636912"/>
            <a:ext cx="3264015" cy="534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thaiDist">
              <a:defRPr lang="en-US" sz="1333" spc="0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thaiDist" fontAlgn="auto">
              <a:lnSpc>
                <a:spcPct val="105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5" name="ตัวแทนข้อความ 6">
            <a:extLst>
              <a:ext uri="{FF2B5EF4-FFF2-40B4-BE49-F238E27FC236}">
                <a16:creationId xmlns:a16="http://schemas.microsoft.com/office/drawing/2014/main" id="{86129F28-0374-4BA2-934C-76685ABAFF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22160" y="2220204"/>
            <a:ext cx="3264013" cy="399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spc="0" baseline="0">
                <a:solidFill>
                  <a:schemeClr val="tx1"/>
                </a:solidFill>
                <a:effectLst/>
                <a:latin typeface="+mj-lt"/>
                <a:cs typeface="+mj-cs"/>
              </a:defRPr>
            </a:lvl1pPr>
          </a:lstStyle>
          <a:p>
            <a:r>
              <a:rPr lang="en-US" dirty="0"/>
              <a:t>LOREM IPSUM 02</a:t>
            </a:r>
          </a:p>
        </p:txBody>
      </p:sp>
      <p:sp>
        <p:nvSpPr>
          <p:cNvPr id="6" name="ตัวแทนข้อความ 6">
            <a:extLst>
              <a:ext uri="{FF2B5EF4-FFF2-40B4-BE49-F238E27FC236}">
                <a16:creationId xmlns:a16="http://schemas.microsoft.com/office/drawing/2014/main" id="{F8CC33D9-FA63-4093-80F0-9BE7BE246A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22161" y="4155224"/>
            <a:ext cx="3264015" cy="534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thaiDist">
              <a:defRPr lang="en-US" sz="1333" spc="0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thaiDist" fontAlgn="auto">
              <a:lnSpc>
                <a:spcPct val="105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7" name="ตัวแทนข้อความ 6">
            <a:extLst>
              <a:ext uri="{FF2B5EF4-FFF2-40B4-BE49-F238E27FC236}">
                <a16:creationId xmlns:a16="http://schemas.microsoft.com/office/drawing/2014/main" id="{AE476E07-A253-4625-9D4C-9274FC60C0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22160" y="3738515"/>
            <a:ext cx="3264013" cy="399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spc="0" baseline="0">
                <a:solidFill>
                  <a:schemeClr val="tx1"/>
                </a:solidFill>
                <a:effectLst/>
                <a:latin typeface="+mj-lt"/>
                <a:cs typeface="+mj-cs"/>
              </a:defRPr>
            </a:lvl1pPr>
          </a:lstStyle>
          <a:p>
            <a:r>
              <a:rPr lang="en-US" dirty="0"/>
              <a:t>LOREM IPSUM 03</a:t>
            </a:r>
          </a:p>
        </p:txBody>
      </p:sp>
      <p:sp>
        <p:nvSpPr>
          <p:cNvPr id="8" name="ตัวแทนข้อความ 6">
            <a:extLst>
              <a:ext uri="{FF2B5EF4-FFF2-40B4-BE49-F238E27FC236}">
                <a16:creationId xmlns:a16="http://schemas.microsoft.com/office/drawing/2014/main" id="{8B731E85-8E69-495E-9020-8116A50F40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22161" y="5673536"/>
            <a:ext cx="3264015" cy="534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thaiDist">
              <a:defRPr lang="en-US" sz="1333" spc="0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thaiDist" fontAlgn="auto">
              <a:lnSpc>
                <a:spcPct val="105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9" name="ตัวแทนข้อความ 6">
            <a:extLst>
              <a:ext uri="{FF2B5EF4-FFF2-40B4-BE49-F238E27FC236}">
                <a16:creationId xmlns:a16="http://schemas.microsoft.com/office/drawing/2014/main" id="{3B19826E-2BB1-4814-9838-29D9E13853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160" y="5256828"/>
            <a:ext cx="3264013" cy="399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spc="0" baseline="0">
                <a:solidFill>
                  <a:schemeClr val="tx1"/>
                </a:solidFill>
                <a:effectLst/>
                <a:latin typeface="+mj-lt"/>
                <a:cs typeface="+mj-cs"/>
              </a:defRPr>
            </a:lvl1pPr>
          </a:lstStyle>
          <a:p>
            <a:r>
              <a:rPr lang="en-US" dirty="0"/>
              <a:t>LOREM IPSUM 04</a:t>
            </a:r>
          </a:p>
        </p:txBody>
      </p:sp>
      <p:sp>
        <p:nvSpPr>
          <p:cNvPr id="10" name="ตัวแทนข้อความ 386">
            <a:extLst>
              <a:ext uri="{FF2B5EF4-FFF2-40B4-BE49-F238E27FC236}">
                <a16:creationId xmlns:a16="http://schemas.microsoft.com/office/drawing/2014/main" id="{A3ECFF3D-2E54-4EDF-9CE9-C5B3FC47AD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937" y="3563283"/>
            <a:ext cx="5410504" cy="730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thaiDist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867" spc="-107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11" name="ตัวแทนข้อความ 103">
            <a:extLst>
              <a:ext uri="{FF2B5EF4-FFF2-40B4-BE49-F238E27FC236}">
                <a16:creationId xmlns:a16="http://schemas.microsoft.com/office/drawing/2014/main" id="{0FF836A3-69DC-4EBB-8E4E-CC4715C3C6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938" y="1223730"/>
            <a:ext cx="5646628" cy="2070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7200" b="1" baseline="0">
                <a:solidFill>
                  <a:schemeClr val="tx1"/>
                </a:solidFill>
                <a:latin typeface="+mj-lt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r>
              <a:rPr lang="en-US" dirty="0"/>
              <a:t>MARKETING BUSINESS </a:t>
            </a:r>
          </a:p>
        </p:txBody>
      </p:sp>
    </p:spTree>
    <p:extLst>
      <p:ext uri="{BB962C8B-B14F-4D97-AF65-F5344CB8AC3E}">
        <p14:creationId xmlns:p14="http://schemas.microsoft.com/office/powerpoint/2010/main" val="4032717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520">
            <a:extLst>
              <a:ext uri="{FF2B5EF4-FFF2-40B4-BE49-F238E27FC236}">
                <a16:creationId xmlns:a16="http://schemas.microsoft.com/office/drawing/2014/main" id="{18550DAB-6936-41FC-911C-E2ECD7C3F1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0557" y="1253243"/>
            <a:ext cx="2731008" cy="918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thaiDist">
              <a:lnSpc>
                <a:spcPct val="100000"/>
              </a:lnSpc>
              <a:buNone/>
              <a:defRPr sz="1333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semper ante vitae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. </a:t>
            </a:r>
          </a:p>
        </p:txBody>
      </p:sp>
      <p:sp>
        <p:nvSpPr>
          <p:cNvPr id="3" name="ตัวแทนข้อความ 520">
            <a:extLst>
              <a:ext uri="{FF2B5EF4-FFF2-40B4-BE49-F238E27FC236}">
                <a16:creationId xmlns:a16="http://schemas.microsoft.com/office/drawing/2014/main" id="{0EE19C0E-7B53-45AB-8690-D039F7857D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0557" y="852894"/>
            <a:ext cx="2731008" cy="392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buNone/>
              <a:defRPr sz="2400" b="1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4" name="ตัวแทนข้อความ 520">
            <a:extLst>
              <a:ext uri="{FF2B5EF4-FFF2-40B4-BE49-F238E27FC236}">
                <a16:creationId xmlns:a16="http://schemas.microsoft.com/office/drawing/2014/main" id="{F45A98B6-F1A8-4D9A-BBED-50732EE3F3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60557" y="3009189"/>
            <a:ext cx="2731008" cy="918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thaiDist">
              <a:lnSpc>
                <a:spcPct val="100000"/>
              </a:lnSpc>
              <a:buNone/>
              <a:defRPr sz="1333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semper ante vitae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. </a:t>
            </a:r>
          </a:p>
        </p:txBody>
      </p:sp>
      <p:sp>
        <p:nvSpPr>
          <p:cNvPr id="5" name="ตัวแทนข้อความ 520">
            <a:extLst>
              <a:ext uri="{FF2B5EF4-FFF2-40B4-BE49-F238E27FC236}">
                <a16:creationId xmlns:a16="http://schemas.microsoft.com/office/drawing/2014/main" id="{D3790036-1F85-4599-BC22-8C29560517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60557" y="2616194"/>
            <a:ext cx="2731008" cy="385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buNone/>
              <a:defRPr sz="2400" b="1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" name="ตัวแทนข้อความ 520">
            <a:extLst>
              <a:ext uri="{FF2B5EF4-FFF2-40B4-BE49-F238E27FC236}">
                <a16:creationId xmlns:a16="http://schemas.microsoft.com/office/drawing/2014/main" id="{D4EADEC3-7CE4-4A0D-959A-47A03FBB31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05687" y="1251603"/>
            <a:ext cx="2725759" cy="918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thaiDist">
              <a:lnSpc>
                <a:spcPct val="100000"/>
              </a:lnSpc>
              <a:buNone/>
              <a:defRPr sz="1333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semper ante vitae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. </a:t>
            </a:r>
          </a:p>
        </p:txBody>
      </p:sp>
      <p:sp>
        <p:nvSpPr>
          <p:cNvPr id="7" name="ตัวแทนข้อความ 520">
            <a:extLst>
              <a:ext uri="{FF2B5EF4-FFF2-40B4-BE49-F238E27FC236}">
                <a16:creationId xmlns:a16="http://schemas.microsoft.com/office/drawing/2014/main" id="{DE4A10CF-82F2-47AB-86AF-F9CF4C8A432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05687" y="851254"/>
            <a:ext cx="2725759" cy="392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5000"/>
              </a:lnSpc>
              <a:buNone/>
              <a:defRPr sz="2400" b="1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8" name="ตัวแทนข้อความ 520">
            <a:extLst>
              <a:ext uri="{FF2B5EF4-FFF2-40B4-BE49-F238E27FC236}">
                <a16:creationId xmlns:a16="http://schemas.microsoft.com/office/drawing/2014/main" id="{DBE80ED1-F9A4-4C67-BD51-B40108D4E0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5687" y="3009189"/>
            <a:ext cx="2725759" cy="918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thaiDist">
              <a:lnSpc>
                <a:spcPct val="100000"/>
              </a:lnSpc>
              <a:buNone/>
              <a:defRPr sz="1333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semper ante vitae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. </a:t>
            </a:r>
          </a:p>
        </p:txBody>
      </p:sp>
      <p:sp>
        <p:nvSpPr>
          <p:cNvPr id="9" name="ตัวแทนข้อความ 520">
            <a:extLst>
              <a:ext uri="{FF2B5EF4-FFF2-40B4-BE49-F238E27FC236}">
                <a16:creationId xmlns:a16="http://schemas.microsoft.com/office/drawing/2014/main" id="{EB20AD2A-80FD-4FFF-940A-2861004F24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5687" y="2616194"/>
            <a:ext cx="2725759" cy="385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5000"/>
              </a:lnSpc>
              <a:buNone/>
              <a:defRPr sz="2400" b="1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06D9BB-67B9-417F-AAD9-721FDAFCDFB8}"/>
              </a:ext>
            </a:extLst>
          </p:cNvPr>
          <p:cNvGrpSpPr/>
          <p:nvPr userDrawn="1"/>
        </p:nvGrpSpPr>
        <p:grpSpPr>
          <a:xfrm>
            <a:off x="121690" y="2697033"/>
            <a:ext cx="13056073" cy="7194608"/>
            <a:chOff x="111587" y="2022775"/>
            <a:chExt cx="9792055" cy="539595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ACF6A6D-0D91-43F0-8C89-CC6CD992A656}"/>
                </a:ext>
              </a:extLst>
            </p:cNvPr>
            <p:cNvSpPr/>
            <p:nvPr/>
          </p:nvSpPr>
          <p:spPr>
            <a:xfrm rot="16200000" flipH="1">
              <a:off x="7870223" y="3027662"/>
              <a:ext cx="990265" cy="990433"/>
            </a:xfrm>
            <a:custGeom>
              <a:avLst/>
              <a:gdLst>
                <a:gd name="connsiteX0" fmla="*/ 541351 w 990265"/>
                <a:gd name="connsiteY0" fmla="*/ 988175 h 990433"/>
                <a:gd name="connsiteX1" fmla="*/ 2259 w 990265"/>
                <a:gd name="connsiteY1" fmla="*/ 541351 h 990433"/>
                <a:gd name="connsiteX2" fmla="*/ 449083 w 990265"/>
                <a:gd name="connsiteY2" fmla="*/ 2259 h 990433"/>
                <a:gd name="connsiteX3" fmla="*/ 988175 w 990265"/>
                <a:gd name="connsiteY3" fmla="*/ 449083 h 990433"/>
                <a:gd name="connsiteX4" fmla="*/ 541351 w 990265"/>
                <a:gd name="connsiteY4" fmla="*/ 988175 h 99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265" h="990433">
                  <a:moveTo>
                    <a:pt x="541351" y="988175"/>
                  </a:moveTo>
                  <a:cubicBezTo>
                    <a:pt x="268695" y="1014093"/>
                    <a:pt x="28177" y="814007"/>
                    <a:pt x="2259" y="541351"/>
                  </a:cubicBezTo>
                  <a:cubicBezTo>
                    <a:pt x="-23659" y="268695"/>
                    <a:pt x="176427" y="28177"/>
                    <a:pt x="449083" y="2259"/>
                  </a:cubicBezTo>
                  <a:cubicBezTo>
                    <a:pt x="721739" y="-23659"/>
                    <a:pt x="962257" y="176427"/>
                    <a:pt x="988175" y="449083"/>
                  </a:cubicBezTo>
                  <a:cubicBezTo>
                    <a:pt x="1013056" y="721739"/>
                    <a:pt x="812970" y="962257"/>
                    <a:pt x="541351" y="988175"/>
                  </a:cubicBezTo>
                  <a:close/>
                </a:path>
              </a:pathLst>
            </a:custGeom>
            <a:noFill/>
            <a:ln w="176202" cap="flat">
              <a:gradFill flip="none" rotWithShape="1">
                <a:gsLst>
                  <a:gs pos="53000">
                    <a:schemeClr val="bg2">
                      <a:alpha val="0"/>
                    </a:schemeClr>
                  </a:gs>
                  <a:gs pos="100000">
                    <a:schemeClr val="accent2">
                      <a:alpha val="24000"/>
                    </a:schemeClr>
                  </a:gs>
                </a:gsLst>
                <a:lin ang="16200000" scaled="1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3733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F2F67E7-EE51-46E5-92ED-E7E99F9CC62C}"/>
                </a:ext>
              </a:extLst>
            </p:cNvPr>
            <p:cNvSpPr/>
            <p:nvPr/>
          </p:nvSpPr>
          <p:spPr>
            <a:xfrm rot="18900000" flipH="1">
              <a:off x="2584747" y="4667553"/>
              <a:ext cx="1484561" cy="1484561"/>
            </a:xfrm>
            <a:custGeom>
              <a:avLst/>
              <a:gdLst>
                <a:gd name="connsiteX0" fmla="*/ 1484561 w 1484561"/>
                <a:gd name="connsiteY0" fmla="*/ 742281 h 1484561"/>
                <a:gd name="connsiteX1" fmla="*/ 742281 w 1484561"/>
                <a:gd name="connsiteY1" fmla="*/ 1484562 h 1484561"/>
                <a:gd name="connsiteX2" fmla="*/ 0 w 1484561"/>
                <a:gd name="connsiteY2" fmla="*/ 742281 h 1484561"/>
                <a:gd name="connsiteX3" fmla="*/ 742281 w 1484561"/>
                <a:gd name="connsiteY3" fmla="*/ 0 h 1484561"/>
                <a:gd name="connsiteX4" fmla="*/ 1484561 w 1484561"/>
                <a:gd name="connsiteY4" fmla="*/ 742281 h 148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561" h="1484561">
                  <a:moveTo>
                    <a:pt x="1484561" y="742281"/>
                  </a:moveTo>
                  <a:cubicBezTo>
                    <a:pt x="1484561" y="1152231"/>
                    <a:pt x="1152231" y="1484562"/>
                    <a:pt x="742281" y="1484562"/>
                  </a:cubicBezTo>
                  <a:cubicBezTo>
                    <a:pt x="332331" y="1484562"/>
                    <a:pt x="0" y="1152231"/>
                    <a:pt x="0" y="742281"/>
                  </a:cubicBezTo>
                  <a:cubicBezTo>
                    <a:pt x="0" y="332331"/>
                    <a:pt x="332331" y="0"/>
                    <a:pt x="742281" y="0"/>
                  </a:cubicBezTo>
                  <a:cubicBezTo>
                    <a:pt x="1152231" y="0"/>
                    <a:pt x="1484561" y="332331"/>
                    <a:pt x="1484561" y="742281"/>
                  </a:cubicBezTo>
                  <a:close/>
                </a:path>
              </a:pathLst>
            </a:custGeom>
            <a:noFill/>
            <a:ln w="176200" cap="flat"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accent2">
                      <a:alpha val="24000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 sz="3733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0889752-74A9-400C-AA69-643717E202DA}"/>
                </a:ext>
              </a:extLst>
            </p:cNvPr>
            <p:cNvSpPr/>
            <p:nvPr/>
          </p:nvSpPr>
          <p:spPr>
            <a:xfrm rot="16200000" flipH="1" flipV="1">
              <a:off x="7870222" y="3027663"/>
              <a:ext cx="990265" cy="990433"/>
            </a:xfrm>
            <a:custGeom>
              <a:avLst/>
              <a:gdLst>
                <a:gd name="connsiteX0" fmla="*/ 541351 w 990265"/>
                <a:gd name="connsiteY0" fmla="*/ 988175 h 990433"/>
                <a:gd name="connsiteX1" fmla="*/ 2259 w 990265"/>
                <a:gd name="connsiteY1" fmla="*/ 541351 h 990433"/>
                <a:gd name="connsiteX2" fmla="*/ 449083 w 990265"/>
                <a:gd name="connsiteY2" fmla="*/ 2259 h 990433"/>
                <a:gd name="connsiteX3" fmla="*/ 988175 w 990265"/>
                <a:gd name="connsiteY3" fmla="*/ 449083 h 990433"/>
                <a:gd name="connsiteX4" fmla="*/ 541351 w 990265"/>
                <a:gd name="connsiteY4" fmla="*/ 988175 h 99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265" h="990433">
                  <a:moveTo>
                    <a:pt x="541351" y="988175"/>
                  </a:moveTo>
                  <a:cubicBezTo>
                    <a:pt x="268695" y="1014093"/>
                    <a:pt x="28177" y="814007"/>
                    <a:pt x="2259" y="541351"/>
                  </a:cubicBezTo>
                  <a:cubicBezTo>
                    <a:pt x="-23659" y="268695"/>
                    <a:pt x="176427" y="28177"/>
                    <a:pt x="449083" y="2259"/>
                  </a:cubicBezTo>
                  <a:cubicBezTo>
                    <a:pt x="721739" y="-23659"/>
                    <a:pt x="962257" y="176427"/>
                    <a:pt x="988175" y="449083"/>
                  </a:cubicBezTo>
                  <a:cubicBezTo>
                    <a:pt x="1013056" y="721739"/>
                    <a:pt x="812970" y="962257"/>
                    <a:pt x="541351" y="988175"/>
                  </a:cubicBezTo>
                  <a:close/>
                </a:path>
              </a:pathLst>
            </a:custGeom>
            <a:noFill/>
            <a:ln w="176202" cap="flat">
              <a:gradFill flip="none"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accent2">
                      <a:alpha val="24000"/>
                    </a:schemeClr>
                  </a:gs>
                </a:gsLst>
                <a:lin ang="16200000" scaled="1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3733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02A9E6-BA98-4A67-90BC-8E471E5D7303}"/>
                </a:ext>
              </a:extLst>
            </p:cNvPr>
            <p:cNvSpPr/>
            <p:nvPr/>
          </p:nvSpPr>
          <p:spPr>
            <a:xfrm rot="16200000" flipH="1">
              <a:off x="5523418" y="4315282"/>
              <a:ext cx="172834" cy="1142591"/>
            </a:xfrm>
            <a:prstGeom prst="rect">
              <a:avLst/>
            </a:prstGeom>
            <a:gradFill>
              <a:gsLst>
                <a:gs pos="2000">
                  <a:schemeClr val="bg2">
                    <a:alpha val="0"/>
                  </a:schemeClr>
                </a:gs>
                <a:gs pos="100000">
                  <a:schemeClr val="accent2">
                    <a:alpha val="24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832813-9E34-4868-A7AC-3BE38AC9193E}"/>
                </a:ext>
              </a:extLst>
            </p:cNvPr>
            <p:cNvSpPr/>
            <p:nvPr/>
          </p:nvSpPr>
          <p:spPr>
            <a:xfrm rot="16200000" flipH="1">
              <a:off x="8985517" y="3843631"/>
              <a:ext cx="172834" cy="1663416"/>
            </a:xfrm>
            <a:prstGeom prst="rect">
              <a:avLst/>
            </a:prstGeom>
            <a:gradFill>
              <a:gsLst>
                <a:gs pos="2000">
                  <a:schemeClr val="bg2">
                    <a:alpha val="0"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774C0B-00BB-491E-87BB-73A75AEECB8F}"/>
                </a:ext>
              </a:extLst>
            </p:cNvPr>
            <p:cNvSpPr/>
            <p:nvPr/>
          </p:nvSpPr>
          <p:spPr>
            <a:xfrm flipH="1">
              <a:off x="8514791" y="2022775"/>
              <a:ext cx="172834" cy="1461766"/>
            </a:xfrm>
            <a:prstGeom prst="rect">
              <a:avLst/>
            </a:prstGeom>
            <a:gradFill>
              <a:gsLst>
                <a:gs pos="23000">
                  <a:schemeClr val="bg2">
                    <a:alpha val="0"/>
                  </a:schemeClr>
                </a:gs>
                <a:gs pos="100000">
                  <a:schemeClr val="accent2">
                    <a:alpha val="26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C01970-ECCB-4A35-8510-214235EB917F}"/>
                </a:ext>
              </a:extLst>
            </p:cNvPr>
            <p:cNvSpPr/>
            <p:nvPr/>
          </p:nvSpPr>
          <p:spPr>
            <a:xfrm rot="16200000" flipH="1">
              <a:off x="750603" y="4184874"/>
              <a:ext cx="172834" cy="1142591"/>
            </a:xfrm>
            <a:prstGeom prst="rect">
              <a:avLst/>
            </a:prstGeom>
            <a:gradFill>
              <a:gsLst>
                <a:gs pos="2000">
                  <a:schemeClr val="bg2">
                    <a:alpha val="0"/>
                  </a:schemeClr>
                </a:gs>
                <a:gs pos="100000">
                  <a:schemeClr val="accent2">
                    <a:alpha val="24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71687C5-AEFC-461E-B8E3-07EB758C7B1E}"/>
                </a:ext>
              </a:extLst>
            </p:cNvPr>
            <p:cNvSpPr/>
            <p:nvPr/>
          </p:nvSpPr>
          <p:spPr>
            <a:xfrm rot="16200000" flipH="1">
              <a:off x="447846" y="3310255"/>
              <a:ext cx="172834" cy="772063"/>
            </a:xfrm>
            <a:prstGeom prst="rect">
              <a:avLst/>
            </a:prstGeom>
            <a:gradFill>
              <a:gsLst>
                <a:gs pos="2000">
                  <a:schemeClr val="bg2">
                    <a:alpha val="0"/>
                  </a:schemeClr>
                </a:gs>
                <a:gs pos="100000">
                  <a:schemeClr val="accent2">
                    <a:alpha val="24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1775BAF-515C-4E50-BD0B-D0900234493E}"/>
                </a:ext>
              </a:extLst>
            </p:cNvPr>
            <p:cNvSpPr/>
            <p:nvPr/>
          </p:nvSpPr>
          <p:spPr>
            <a:xfrm rot="16200000" flipH="1">
              <a:off x="8524227" y="4359918"/>
              <a:ext cx="618433" cy="618433"/>
            </a:xfrm>
            <a:custGeom>
              <a:avLst/>
              <a:gdLst>
                <a:gd name="connsiteX0" fmla="*/ 338245 w 618433"/>
                <a:gd name="connsiteY0" fmla="*/ 617121 h 618433"/>
                <a:gd name="connsiteX1" fmla="*/ 1313 w 618433"/>
                <a:gd name="connsiteY1" fmla="*/ 338245 h 618433"/>
                <a:gd name="connsiteX2" fmla="*/ 280189 w 618433"/>
                <a:gd name="connsiteY2" fmla="*/ 1313 h 618433"/>
                <a:gd name="connsiteX3" fmla="*/ 617121 w 618433"/>
                <a:gd name="connsiteY3" fmla="*/ 280189 h 618433"/>
                <a:gd name="connsiteX4" fmla="*/ 338245 w 618433"/>
                <a:gd name="connsiteY4" fmla="*/ 617121 h 61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33" h="618433">
                  <a:moveTo>
                    <a:pt x="338245" y="617121"/>
                  </a:moveTo>
                  <a:cubicBezTo>
                    <a:pt x="168224" y="632672"/>
                    <a:pt x="17900" y="508266"/>
                    <a:pt x="1313" y="338245"/>
                  </a:cubicBezTo>
                  <a:cubicBezTo>
                    <a:pt x="-14238" y="168224"/>
                    <a:pt x="110168" y="17900"/>
                    <a:pt x="280189" y="1313"/>
                  </a:cubicBezTo>
                  <a:cubicBezTo>
                    <a:pt x="450210" y="-14238"/>
                    <a:pt x="600534" y="110168"/>
                    <a:pt x="617121" y="280189"/>
                  </a:cubicBezTo>
                  <a:cubicBezTo>
                    <a:pt x="632672" y="451247"/>
                    <a:pt x="508266" y="601571"/>
                    <a:pt x="338245" y="617121"/>
                  </a:cubicBezTo>
                  <a:close/>
                </a:path>
              </a:pathLst>
            </a:custGeom>
            <a:noFill/>
            <a:ln w="176202" cap="flat">
              <a:gradFill flip="none" rotWithShape="1">
                <a:gsLst>
                  <a:gs pos="8000">
                    <a:schemeClr val="bg2">
                      <a:alpha val="0"/>
                    </a:schemeClr>
                  </a:gs>
                  <a:gs pos="100000">
                    <a:schemeClr val="accent2">
                      <a:alpha val="24000"/>
                    </a:schemeClr>
                  </a:gs>
                </a:gsLst>
                <a:lin ang="5400000" scaled="1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3733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8B9581D-642D-44AB-9807-B41DBB39FF41}"/>
                </a:ext>
              </a:extLst>
            </p:cNvPr>
            <p:cNvSpPr/>
            <p:nvPr/>
          </p:nvSpPr>
          <p:spPr>
            <a:xfrm rot="14112838" flipH="1">
              <a:off x="5170262" y="4463956"/>
              <a:ext cx="2699229" cy="2699229"/>
            </a:xfrm>
            <a:prstGeom prst="ellipse">
              <a:avLst/>
            </a:prstGeom>
            <a:noFill/>
            <a:ln w="180975">
              <a:gradFill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B6C4F54-6942-469A-83D1-DE57C8F44AE3}"/>
                </a:ext>
              </a:extLst>
            </p:cNvPr>
            <p:cNvSpPr/>
            <p:nvPr/>
          </p:nvSpPr>
          <p:spPr>
            <a:xfrm rot="16566864" flipH="1">
              <a:off x="7531985" y="3785309"/>
              <a:ext cx="721939" cy="721939"/>
            </a:xfrm>
            <a:prstGeom prst="ellipse">
              <a:avLst/>
            </a:prstGeom>
            <a:noFill/>
            <a:ln w="180975">
              <a:gradFill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895D5C-5EB0-49EA-A1D6-94F7E9E4E8E7}"/>
                </a:ext>
              </a:extLst>
            </p:cNvPr>
            <p:cNvSpPr/>
            <p:nvPr/>
          </p:nvSpPr>
          <p:spPr>
            <a:xfrm rot="14843508" flipH="1">
              <a:off x="111587" y="4230239"/>
              <a:ext cx="1669400" cy="1669400"/>
            </a:xfrm>
            <a:prstGeom prst="ellipse">
              <a:avLst/>
            </a:prstGeom>
            <a:noFill/>
            <a:ln w="180975">
              <a:gradFill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514857-672F-4B0D-8E06-FC113E69C63E}"/>
                </a:ext>
              </a:extLst>
            </p:cNvPr>
            <p:cNvCxnSpPr/>
            <p:nvPr/>
          </p:nvCxnSpPr>
          <p:spPr>
            <a:xfrm rot="16200000" flipH="1">
              <a:off x="957805" y="6001411"/>
              <a:ext cx="2834640" cy="0"/>
            </a:xfrm>
            <a:prstGeom prst="line">
              <a:avLst/>
            </a:prstGeom>
            <a:noFill/>
            <a:ln w="180975">
              <a:gradFill flip="none" rotWithShape="1"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8DF913F-0608-4101-B4D5-817D3575FD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6412" y="3477055"/>
              <a:ext cx="612648" cy="0"/>
            </a:xfrm>
            <a:prstGeom prst="line">
              <a:avLst/>
            </a:prstGeom>
            <a:noFill/>
            <a:ln w="180975">
              <a:gradFill flip="none" rotWithShape="1"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22C0A5-7094-48B8-A185-1DC4C83319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9588" y="3846293"/>
              <a:ext cx="1042416" cy="0"/>
            </a:xfrm>
            <a:prstGeom prst="line">
              <a:avLst/>
            </a:prstGeom>
            <a:noFill/>
            <a:ln w="180975">
              <a:gradFill flip="none" rotWithShape="1"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3A66B68-8650-457B-AEB7-8B05F88BEFBA}"/>
                </a:ext>
              </a:extLst>
            </p:cNvPr>
            <p:cNvSpPr/>
            <p:nvPr/>
          </p:nvSpPr>
          <p:spPr>
            <a:xfrm rot="18900000" flipH="1">
              <a:off x="2584748" y="4667552"/>
              <a:ext cx="1484561" cy="1484561"/>
            </a:xfrm>
            <a:custGeom>
              <a:avLst/>
              <a:gdLst>
                <a:gd name="connsiteX0" fmla="*/ 1484561 w 1484561"/>
                <a:gd name="connsiteY0" fmla="*/ 742281 h 1484561"/>
                <a:gd name="connsiteX1" fmla="*/ 742281 w 1484561"/>
                <a:gd name="connsiteY1" fmla="*/ 1484562 h 1484561"/>
                <a:gd name="connsiteX2" fmla="*/ 0 w 1484561"/>
                <a:gd name="connsiteY2" fmla="*/ 742281 h 1484561"/>
                <a:gd name="connsiteX3" fmla="*/ 742281 w 1484561"/>
                <a:gd name="connsiteY3" fmla="*/ 0 h 1484561"/>
                <a:gd name="connsiteX4" fmla="*/ 1484561 w 1484561"/>
                <a:gd name="connsiteY4" fmla="*/ 742281 h 148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561" h="1484561">
                  <a:moveTo>
                    <a:pt x="1484561" y="742281"/>
                  </a:moveTo>
                  <a:cubicBezTo>
                    <a:pt x="1484561" y="1152231"/>
                    <a:pt x="1152231" y="1484562"/>
                    <a:pt x="742281" y="1484562"/>
                  </a:cubicBezTo>
                  <a:cubicBezTo>
                    <a:pt x="332331" y="1484562"/>
                    <a:pt x="0" y="1152231"/>
                    <a:pt x="0" y="742281"/>
                  </a:cubicBezTo>
                  <a:cubicBezTo>
                    <a:pt x="0" y="332331"/>
                    <a:pt x="332331" y="0"/>
                    <a:pt x="742281" y="0"/>
                  </a:cubicBezTo>
                  <a:cubicBezTo>
                    <a:pt x="1152231" y="0"/>
                    <a:pt x="1484561" y="332331"/>
                    <a:pt x="1484561" y="742281"/>
                  </a:cubicBezTo>
                  <a:close/>
                </a:path>
              </a:pathLst>
            </a:custGeom>
            <a:noFill/>
            <a:ln w="176200" cap="flat"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accent2">
                      <a:alpha val="24000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 sz="3733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20CA2B-3F5F-4B41-971D-209C009A9D4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03904" y="4984358"/>
              <a:ext cx="1536192" cy="0"/>
            </a:xfrm>
            <a:prstGeom prst="line">
              <a:avLst/>
            </a:prstGeom>
            <a:noFill/>
            <a:ln w="180975">
              <a:gradFill flip="none" rotWithShape="1"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C74CEC6-641F-4830-9A93-B01D5BA74875}"/>
                </a:ext>
              </a:extLst>
            </p:cNvPr>
            <p:cNvCxnSpPr/>
            <p:nvPr/>
          </p:nvCxnSpPr>
          <p:spPr>
            <a:xfrm rot="16200000" flipH="1">
              <a:off x="957806" y="5843364"/>
              <a:ext cx="2834640" cy="0"/>
            </a:xfrm>
            <a:prstGeom prst="line">
              <a:avLst/>
            </a:prstGeom>
            <a:noFill/>
            <a:ln w="180975">
              <a:gradFill flip="none" rotWithShape="1"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7743816-9419-4C8B-990F-3355B7E44AD0}"/>
                </a:ext>
              </a:extLst>
            </p:cNvPr>
            <p:cNvCxnSpPr/>
            <p:nvPr/>
          </p:nvCxnSpPr>
          <p:spPr>
            <a:xfrm rot="16200000" flipH="1">
              <a:off x="2837570" y="5318045"/>
              <a:ext cx="932688" cy="0"/>
            </a:xfrm>
            <a:prstGeom prst="line">
              <a:avLst/>
            </a:prstGeom>
            <a:noFill/>
            <a:ln w="180975">
              <a:gradFill flip="none" rotWithShape="1"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41064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0709B7B-C368-412E-947A-4EB544AA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12ECA53-D37B-43AC-AD56-3EF253B98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F95EB46-574B-4568-9FD2-0B9AE8F4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5315-598E-46A6-9C7D-3725868B388E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3ABE6FC-DA33-42FE-B858-A59F9E46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F198FE6-3454-4DE1-8573-66002C1A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8774-874C-4294-A331-11ADDE3C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298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47C8999-3E3C-46CB-815D-D0F0F9889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BEDB570-F936-44EE-B7F3-247FFE82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32D57F3-4909-4FE7-A5B6-A8E1DB7C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5315-598E-46A6-9C7D-3725868B388E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CE83F44-D62E-42FA-A852-CBE2B9D3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364B021-4774-47BA-9179-8AF72086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8774-874C-4294-A331-11ADDE3C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785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A89E89-1AD2-49F9-9462-4DBC55E1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8171170-3016-4873-80CF-822B1DF41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0AF3CED-1D4D-42F2-BAF8-66A261676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B56C777-F537-467D-B7C7-C039EE2A5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5315-598E-46A6-9C7D-3725868B388E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E374C98-AC8C-463C-AF35-80EAC840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F9AC401-321A-4309-A4CA-80A8D130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8774-874C-4294-A331-11ADDE3C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53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2685AC0-7C2E-4027-8881-D0F76755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91E8FA6-B671-4419-A4A0-405B147A6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400A021-9933-4819-AA76-3D0BCA50E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87AAEC2-07D3-4BAA-B7C7-246CA4CC8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3AB7F446-E3CA-46DB-B353-1313E29E2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F3ACC8DF-D674-4EAF-89B5-9C9250A3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5315-598E-46A6-9C7D-3725868B388E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10A82EB-A3F0-4E53-8CCB-41439CC3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00F6524D-D990-44A8-8B15-65C45E8D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8774-874C-4294-A331-11ADDE3C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668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959723-E36F-446B-85EB-A44046BFB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C5137CA-EAA6-41B4-AD18-65E47E22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5315-598E-46A6-9C7D-3725868B388E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3F5CDA0B-F0E4-4EDD-9E5F-C876448E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36D5310C-1DF9-43CB-9381-9B323020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8774-874C-4294-A331-11ADDE3C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493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2778E158-C97B-4840-A3B5-117FFD1A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5315-598E-46A6-9C7D-3725868B388E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1F1E9B6B-84D6-4508-B048-934876F1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F1F7749-0968-430C-B90A-EB2A2233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8774-874C-4294-A331-11ADDE3C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853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7CD1306-F0C0-43C8-A076-D9311075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AB480D4-46C5-4906-85A7-0A5191E9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286BFA4-B049-4C53-B3C6-A2ECC39B4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4327467-F1E6-4CF5-BB34-7EA61643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5315-598E-46A6-9C7D-3725868B388E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73281F5-5AFD-4194-B44B-6A70EDE6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119F6E9-D799-4004-A5E1-27F7C826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8774-874C-4294-A331-11ADDE3C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854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0F4F7F-4C9A-41D8-A065-F98EBDDE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6EB2ABBD-50CF-40B3-914B-88E863D4D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1D65EA8-4912-46A9-B5DE-60B04695F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C655672-715F-4C82-9EAE-7A969017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5315-598E-46A6-9C7D-3725868B388E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717249D-49E7-457C-9CC4-15DAD5D4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9C71881-000F-409F-89CD-3380D4CF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8774-874C-4294-A331-11ADDE3C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12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7DF94833-D8B5-4917-B4E7-6B60C63F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093C6A9-A4B1-4E73-9D14-B4000428B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F8F3BF3-0E16-4F72-8677-DE09BE434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5315-598E-46A6-9C7D-3725868B388E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282BAB2-4A42-41BA-80D4-E82634C28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ED7EA0C-F213-4502-ABC1-001EAAF98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88774-874C-4294-A331-11ADDE3C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783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17">
            <a:extLst>
              <a:ext uri="{FF2B5EF4-FFF2-40B4-BE49-F238E27FC236}">
                <a16:creationId xmlns:a16="http://schemas.microsoft.com/office/drawing/2014/main" id="{456BA86C-31DA-4789-B276-19E646E50B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5393153"/>
          </a:xfrm>
          <a:prstGeom prst="rect">
            <a:avLst/>
          </a:prstGeom>
        </p:spPr>
      </p:pic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3645844F-4280-4DF2-94F1-A315BADDCB74}"/>
              </a:ext>
            </a:extLst>
          </p:cNvPr>
          <p:cNvSpPr txBox="1">
            <a:spLocks/>
          </p:cNvSpPr>
          <p:nvPr/>
        </p:nvSpPr>
        <p:spPr>
          <a:xfrm>
            <a:off x="743706" y="3559948"/>
            <a:ext cx="10704588" cy="110345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5400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คู่มือการเบิกค่าใช้จ่ายในการประชุม</a:t>
            </a:r>
            <a:endParaRPr lang="en-US" sz="5400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56C2E557-682A-42CE-A6A1-76E49C0D563E}"/>
              </a:ext>
            </a:extLst>
          </p:cNvPr>
          <p:cNvSpPr txBox="1">
            <a:spLocks/>
          </p:cNvSpPr>
          <p:nvPr/>
        </p:nvSpPr>
        <p:spPr>
          <a:xfrm>
            <a:off x="624425" y="5393154"/>
            <a:ext cx="4613566" cy="1103455"/>
          </a:xfrm>
          <a:prstGeom prst="rect">
            <a:avLst/>
          </a:prstGeom>
        </p:spPr>
        <p:txBody>
          <a:bodyPr>
            <a:noAutofit/>
          </a:bodyPr>
          <a:lstStyle>
            <a:lvl1pPr indent="0" algn="thaiDist" defTabSz="685800">
              <a:lnSpc>
                <a:spcPct val="114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1" i="0" spc="0" baseline="0">
                <a:latin typeface="+mj-lt"/>
                <a:cs typeface="+mj-cs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/>
            <a:r>
              <a:rPr lang="th-TH" sz="1600" b="0" dirty="0">
                <a:latin typeface="Prompt" panose="00000500000000000000" pitchFamily="2" charset="-34"/>
                <a:cs typeface="Prompt" panose="00000500000000000000" pitchFamily="2" charset="-34"/>
              </a:rPr>
              <a:t>หน่วยการเงินและบัญชี คณะศึกษาศาสตร์</a:t>
            </a:r>
          </a:p>
          <a:p>
            <a:pPr algn="l"/>
            <a:r>
              <a:rPr lang="th-TH" sz="1600" b="0" dirty="0">
                <a:latin typeface="Prompt" panose="00000500000000000000" pitchFamily="2" charset="-34"/>
                <a:cs typeface="Prompt" panose="00000500000000000000" pitchFamily="2" charset="-34"/>
              </a:rPr>
              <a:t>มหาวิทยาลัยนเรศวร</a:t>
            </a:r>
          </a:p>
          <a:p>
            <a:r>
              <a:rPr lang="th-TH" sz="1600" b="0" dirty="0">
                <a:latin typeface="Prompt" panose="00000500000000000000" pitchFamily="2" charset="-34"/>
                <a:cs typeface="Prompt" panose="00000500000000000000" pitchFamily="2" charset="-34"/>
              </a:rPr>
              <a:t>โทร. 0 5596 2419</a:t>
            </a:r>
            <a:endParaRPr lang="en-US" sz="1600" b="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716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0C0FDD58-90AB-4E40-821C-A9143D8906E9}"/>
              </a:ext>
            </a:extLst>
          </p:cNvPr>
          <p:cNvGrpSpPr/>
          <p:nvPr/>
        </p:nvGrpSpPr>
        <p:grpSpPr>
          <a:xfrm>
            <a:off x="-2306464" y="5309888"/>
            <a:ext cx="6470712" cy="2052433"/>
            <a:chOff x="-1729848" y="3982415"/>
            <a:chExt cx="4853034" cy="15393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7644AD9-A622-412F-9A33-D58844B03FDD}"/>
                </a:ext>
              </a:extLst>
            </p:cNvPr>
            <p:cNvGrpSpPr/>
            <p:nvPr/>
          </p:nvGrpSpPr>
          <p:grpSpPr>
            <a:xfrm>
              <a:off x="-871497" y="3982415"/>
              <a:ext cx="3994683" cy="1539325"/>
              <a:chOff x="-871497" y="4514974"/>
              <a:chExt cx="3994683" cy="1539325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8DD2ED3-4F13-4B77-B198-71C750E290F0}"/>
                  </a:ext>
                </a:extLst>
              </p:cNvPr>
              <p:cNvSpPr/>
              <p:nvPr userDrawn="1"/>
            </p:nvSpPr>
            <p:spPr>
              <a:xfrm rot="2700000" flipH="1">
                <a:off x="1638625" y="4569738"/>
                <a:ext cx="1484561" cy="1484561"/>
              </a:xfrm>
              <a:custGeom>
                <a:avLst/>
                <a:gdLst>
                  <a:gd name="connsiteX0" fmla="*/ 1484561 w 1484561"/>
                  <a:gd name="connsiteY0" fmla="*/ 742281 h 1484561"/>
                  <a:gd name="connsiteX1" fmla="*/ 742281 w 1484561"/>
                  <a:gd name="connsiteY1" fmla="*/ 1484562 h 1484561"/>
                  <a:gd name="connsiteX2" fmla="*/ 0 w 1484561"/>
                  <a:gd name="connsiteY2" fmla="*/ 742281 h 1484561"/>
                  <a:gd name="connsiteX3" fmla="*/ 742281 w 1484561"/>
                  <a:gd name="connsiteY3" fmla="*/ 0 h 1484561"/>
                  <a:gd name="connsiteX4" fmla="*/ 1484561 w 1484561"/>
                  <a:gd name="connsiteY4" fmla="*/ 742281 h 148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4561" h="1484561">
                    <a:moveTo>
                      <a:pt x="1484561" y="742281"/>
                    </a:moveTo>
                    <a:cubicBezTo>
                      <a:pt x="1484561" y="1152231"/>
                      <a:pt x="1152231" y="1484562"/>
                      <a:pt x="742281" y="1484562"/>
                    </a:cubicBezTo>
                    <a:cubicBezTo>
                      <a:pt x="332331" y="1484562"/>
                      <a:pt x="0" y="1152231"/>
                      <a:pt x="0" y="742281"/>
                    </a:cubicBezTo>
                    <a:cubicBezTo>
                      <a:pt x="0" y="332331"/>
                      <a:pt x="332331" y="0"/>
                      <a:pt x="742281" y="0"/>
                    </a:cubicBezTo>
                    <a:cubicBezTo>
                      <a:pt x="1152231" y="0"/>
                      <a:pt x="1484561" y="332331"/>
                      <a:pt x="1484561" y="742281"/>
                    </a:cubicBezTo>
                    <a:close/>
                  </a:path>
                </a:pathLst>
              </a:custGeom>
              <a:noFill/>
              <a:ln w="176200" cap="flat">
                <a:gradFill>
                  <a:gsLst>
                    <a:gs pos="0">
                      <a:schemeClr val="bg2">
                        <a:alpha val="0"/>
                      </a:schemeClr>
                    </a:gs>
                    <a:gs pos="100000">
                      <a:schemeClr val="accent2">
                        <a:alpha val="4800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733" dirty="0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8143F46-F0CA-4D51-8A8E-5893BEBC55AF}"/>
                  </a:ext>
                </a:extLst>
              </p:cNvPr>
              <p:cNvCxnSpPr/>
              <p:nvPr userDrawn="1"/>
            </p:nvCxnSpPr>
            <p:spPr>
              <a:xfrm flipH="1">
                <a:off x="753473" y="4983630"/>
                <a:ext cx="1536192" cy="0"/>
              </a:xfrm>
              <a:prstGeom prst="line">
                <a:avLst/>
              </a:prstGeom>
              <a:noFill/>
              <a:ln w="180975">
                <a:gradFill flip="none" rotWithShape="1">
                  <a:gsLst>
                    <a:gs pos="50000">
                      <a:srgbClr val="6BDC77"/>
                    </a:gs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897DF4C-C131-4B48-A2DD-B878776F1FF9}"/>
                  </a:ext>
                </a:extLst>
              </p:cNvPr>
              <p:cNvSpPr/>
              <p:nvPr userDrawn="1"/>
            </p:nvSpPr>
            <p:spPr>
              <a:xfrm rot="16200000">
                <a:off x="238619" y="3404858"/>
                <a:ext cx="172834" cy="2393066"/>
              </a:xfrm>
              <a:prstGeom prst="rect">
                <a:avLst/>
              </a:prstGeom>
              <a:gradFill>
                <a:gsLst>
                  <a:gs pos="8000">
                    <a:schemeClr val="bg2">
                      <a:alpha val="0"/>
                    </a:schemeClr>
                  </a:gs>
                  <a:gs pos="100000">
                    <a:schemeClr val="accent2">
                      <a:alpha val="2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33" dirty="0"/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18CDAC2-2D2B-400A-8A3C-070854F44A6F}"/>
                </a:ext>
              </a:extLst>
            </p:cNvPr>
            <p:cNvCxnSpPr/>
            <p:nvPr userDrawn="1"/>
          </p:nvCxnSpPr>
          <p:spPr>
            <a:xfrm flipH="1">
              <a:off x="-1729848" y="4820372"/>
              <a:ext cx="2834640" cy="0"/>
            </a:xfrm>
            <a:prstGeom prst="line">
              <a:avLst/>
            </a:prstGeom>
            <a:noFill/>
            <a:ln w="180975">
              <a:gradFill flip="none" rotWithShape="1"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20C1834-D4EF-4B74-9E57-AA8A00BE9CC5}"/>
              </a:ext>
            </a:extLst>
          </p:cNvPr>
          <p:cNvSpPr/>
          <p:nvPr/>
        </p:nvSpPr>
        <p:spPr>
          <a:xfrm rot="16200000">
            <a:off x="11734322" y="-1217204"/>
            <a:ext cx="230445" cy="3190755"/>
          </a:xfrm>
          <a:prstGeom prst="rect">
            <a:avLst/>
          </a:prstGeom>
          <a:gradFill>
            <a:gsLst>
              <a:gs pos="8000">
                <a:schemeClr val="bg2">
                  <a:alpha val="0"/>
                </a:schemeClr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19BAB54-0CD1-4FBC-88AB-1EC1252E8135}"/>
              </a:ext>
            </a:extLst>
          </p:cNvPr>
          <p:cNvGrpSpPr/>
          <p:nvPr/>
        </p:nvGrpSpPr>
        <p:grpSpPr>
          <a:xfrm rot="10800000">
            <a:off x="5138665" y="-775392"/>
            <a:ext cx="824577" cy="2217888"/>
            <a:chOff x="7552506" y="4000909"/>
            <a:chExt cx="618433" cy="166341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4831F32-D74F-4036-ABDB-E60F75308465}"/>
                </a:ext>
              </a:extLst>
            </p:cNvPr>
            <p:cNvSpPr/>
            <p:nvPr userDrawn="1"/>
          </p:nvSpPr>
          <p:spPr>
            <a:xfrm>
              <a:off x="7781510" y="4000909"/>
              <a:ext cx="172834" cy="1663416"/>
            </a:xfrm>
            <a:prstGeom prst="rect">
              <a:avLst/>
            </a:prstGeom>
            <a:gradFill>
              <a:gsLst>
                <a:gs pos="2000">
                  <a:schemeClr val="bg2">
                    <a:alpha val="0"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DB91906-D166-47F9-A739-B9D01F2E2EFC}"/>
                </a:ext>
              </a:extLst>
            </p:cNvPr>
            <p:cNvSpPr/>
            <p:nvPr userDrawn="1"/>
          </p:nvSpPr>
          <p:spPr>
            <a:xfrm>
              <a:off x="7552506" y="4284910"/>
              <a:ext cx="618433" cy="618433"/>
            </a:xfrm>
            <a:custGeom>
              <a:avLst/>
              <a:gdLst>
                <a:gd name="connsiteX0" fmla="*/ 338245 w 618433"/>
                <a:gd name="connsiteY0" fmla="*/ 617121 h 618433"/>
                <a:gd name="connsiteX1" fmla="*/ 1313 w 618433"/>
                <a:gd name="connsiteY1" fmla="*/ 338245 h 618433"/>
                <a:gd name="connsiteX2" fmla="*/ 280189 w 618433"/>
                <a:gd name="connsiteY2" fmla="*/ 1313 h 618433"/>
                <a:gd name="connsiteX3" fmla="*/ 617121 w 618433"/>
                <a:gd name="connsiteY3" fmla="*/ 280189 h 618433"/>
                <a:gd name="connsiteX4" fmla="*/ 338245 w 618433"/>
                <a:gd name="connsiteY4" fmla="*/ 617121 h 61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33" h="618433">
                  <a:moveTo>
                    <a:pt x="338245" y="617121"/>
                  </a:moveTo>
                  <a:cubicBezTo>
                    <a:pt x="168224" y="632672"/>
                    <a:pt x="17900" y="508266"/>
                    <a:pt x="1313" y="338245"/>
                  </a:cubicBezTo>
                  <a:cubicBezTo>
                    <a:pt x="-14238" y="168224"/>
                    <a:pt x="110168" y="17900"/>
                    <a:pt x="280189" y="1313"/>
                  </a:cubicBezTo>
                  <a:cubicBezTo>
                    <a:pt x="450210" y="-14238"/>
                    <a:pt x="600534" y="110168"/>
                    <a:pt x="617121" y="280189"/>
                  </a:cubicBezTo>
                  <a:cubicBezTo>
                    <a:pt x="632672" y="451247"/>
                    <a:pt x="508266" y="601571"/>
                    <a:pt x="338245" y="617121"/>
                  </a:cubicBezTo>
                  <a:close/>
                </a:path>
              </a:pathLst>
            </a:custGeom>
            <a:noFill/>
            <a:ln w="176202" cap="flat">
              <a:gradFill flip="none" rotWithShape="1">
                <a:gsLst>
                  <a:gs pos="8000">
                    <a:schemeClr val="bg2">
                      <a:alpha val="0"/>
                    </a:schemeClr>
                  </a:gs>
                  <a:gs pos="100000">
                    <a:schemeClr val="accent2">
                      <a:alpha val="24000"/>
                    </a:schemeClr>
                  </a:gs>
                </a:gsLst>
                <a:lin ang="5400000" scaled="1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3733"/>
            </a:p>
          </p:txBody>
        </p:sp>
      </p:grpSp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D5299D7E-6FA0-4C7E-A4CF-EE1B2B114EF5}"/>
              </a:ext>
            </a:extLst>
          </p:cNvPr>
          <p:cNvSpPr txBox="1">
            <a:spLocks/>
          </p:cNvSpPr>
          <p:nvPr/>
        </p:nvSpPr>
        <p:spPr>
          <a:xfrm>
            <a:off x="3631098" y="406990"/>
            <a:ext cx="4929801" cy="72526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w="114300" prst="artDeco"/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ค่าใช้จ่ายในการประชุม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ตัวแทนเนื้อหา 13">
            <a:extLst>
              <a:ext uri="{FF2B5EF4-FFF2-40B4-BE49-F238E27FC236}">
                <a16:creationId xmlns:a16="http://schemas.microsoft.com/office/drawing/2014/main" id="{3A40C877-7363-4AFF-AAE6-E8673364AF15}"/>
              </a:ext>
            </a:extLst>
          </p:cNvPr>
          <p:cNvSpPr txBox="1">
            <a:spLocks/>
          </p:cNvSpPr>
          <p:nvPr/>
        </p:nvSpPr>
        <p:spPr>
          <a:xfrm>
            <a:off x="719135" y="1313957"/>
            <a:ext cx="5376863" cy="3565844"/>
          </a:xfrm>
          <a:prstGeom prst="rect">
            <a:avLst/>
          </a:prstGeom>
          <a:ln>
            <a:solidFill>
              <a:srgbClr val="0070C0"/>
            </a:solidFill>
          </a:ln>
          <a:effectLst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sz="1600" b="1" u="sng" dirty="0">
                <a:ln w="0"/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คำนิยามและวัตถุประสงค์</a:t>
            </a:r>
          </a:p>
          <a:p>
            <a:pPr marL="4572" lvl="1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sz="1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“การประชุมราชการ” 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การประชุมราชการในเนื้องานที่เกี่ยวข้องกับภารกิจปกติของหน่วยงาน หรือตามนโยบายของทางราชการ และเพื่อเป็นประโยชน์ต่อราชการและให้หมายรวมถึงการประชุมราชการทางไกลผ่านดาวเทียม</a:t>
            </a:r>
          </a:p>
          <a:p>
            <a:pPr marL="4572" lvl="1" indent="0">
              <a:spcBef>
                <a:spcPts val="600"/>
              </a:spcBef>
              <a:buNone/>
            </a:pPr>
            <a:r>
              <a:rPr lang="th-TH" sz="1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“ผู้เข้าร่วมประชุม” 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คณะกรรมการ ผู้ได้รับเชิญให้เข้าร่วมประชุม หรือเข้าชี้แจงต่อที่ประชุม กับให้หมายความรวมถึงเจ้าหน้าที่ที่จัดประชุมด้วย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" lvl="1" indent="0">
              <a:spcBef>
                <a:spcPts val="600"/>
              </a:spcBef>
              <a:buNone/>
            </a:pPr>
            <a:r>
              <a:rPr lang="th-TH" sz="1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โดยมีวัตถุประสงค์เพื่อ</a:t>
            </a:r>
          </a:p>
          <a:p>
            <a:pPr marL="4572" lvl="1" indent="0">
              <a:spcBef>
                <a:spcPts val="600"/>
              </a:spcBef>
              <a:buNone/>
            </a:pPr>
            <a:r>
              <a:rPr lang="th-TH" sz="1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1. นำผลการประชุมไปใช้เป็นแนวทางในการปฏิบัติงานของทางราชการ</a:t>
            </a:r>
          </a:p>
          <a:p>
            <a:pPr marL="4572" lvl="1" indent="0">
              <a:spcBef>
                <a:spcPts val="600"/>
              </a:spcBef>
              <a:buNone/>
            </a:pPr>
            <a:r>
              <a:rPr lang="th-TH" sz="1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2. รับทราบนโยบายในการดำเนินงาน</a:t>
            </a:r>
          </a:p>
          <a:p>
            <a:pPr marL="4572" lvl="1" indent="0">
              <a:spcBef>
                <a:spcPts val="600"/>
              </a:spcBef>
              <a:buNone/>
            </a:pPr>
            <a:r>
              <a:rPr lang="th-TH" sz="1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3. ชี้แจงแนวทางการดำเนินงาน</a:t>
            </a:r>
          </a:p>
          <a:p>
            <a:pPr marL="4572" lvl="1" indent="0">
              <a:spcBef>
                <a:spcPts val="600"/>
              </a:spcBef>
              <a:buNone/>
            </a:pPr>
            <a:r>
              <a:rPr lang="th-TH" sz="1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4. ติดตามความก้าวหน้าของการดำเนินงาน</a:t>
            </a:r>
          </a:p>
          <a:p>
            <a:pPr marL="4572" lvl="1" indent="0">
              <a:spcBef>
                <a:spcPts val="600"/>
              </a:spcBef>
              <a:buNone/>
            </a:pPr>
            <a:r>
              <a:rPr lang="th-TH" sz="1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5. รับทราบและรับฟังปัญหา อุปสรรค ร่วมกันหาแนวทางแก้ไขปัญหา</a:t>
            </a:r>
          </a:p>
          <a:p>
            <a:pPr marL="4572" lvl="1" indent="0">
              <a:spcBef>
                <a:spcPts val="600"/>
              </a:spcBef>
              <a:buNone/>
            </a:pPr>
            <a:endParaRPr lang="th-TH" sz="16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ตัวแทนเนื้อหา 13">
            <a:extLst>
              <a:ext uri="{FF2B5EF4-FFF2-40B4-BE49-F238E27FC236}">
                <a16:creationId xmlns:a16="http://schemas.microsoft.com/office/drawing/2014/main" id="{FFCE4BDF-F067-4994-B395-AE6E831FC502}"/>
              </a:ext>
            </a:extLst>
          </p:cNvPr>
          <p:cNvSpPr txBox="1">
            <a:spLocks/>
          </p:cNvSpPr>
          <p:nvPr/>
        </p:nvSpPr>
        <p:spPr>
          <a:xfrm>
            <a:off x="6181377" y="1317081"/>
            <a:ext cx="5376863" cy="3557761"/>
          </a:xfrm>
          <a:prstGeom prst="rect">
            <a:avLst/>
          </a:prstGeom>
          <a:ln>
            <a:solidFill>
              <a:srgbClr val="0070C0"/>
            </a:solidFill>
          </a:ln>
          <a:effectLst/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" lvl="1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ตัวอย่างเช่น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" lvl="1" indent="0" algn="ctr">
              <a:spcBef>
                <a:spcPts val="600"/>
              </a:spcBef>
              <a:buFont typeface="Arial" panose="020B0604020202020204" pitchFamily="34" charset="0"/>
              <a:buNone/>
            </a:pPr>
            <a:endParaRPr lang="th-TH" sz="2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" lvl="1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sz="1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1. การประชุมถ่ายทอดตัวชี้วัดตามคำรับรองฯ ลงสู่กลุ่มงาน/บุคคล</a:t>
            </a:r>
          </a:p>
          <a:p>
            <a:pPr marL="4572" lvl="1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sz="1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2. การประชุมชี้แจงนโยบายในการทำงาน</a:t>
            </a:r>
          </a:p>
          <a:p>
            <a:pPr marL="4572" lvl="1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sz="1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3. การประชุมชี้แจงหลักเกณฑ์ต่าง ๆ หรือซ้อมความเข้าใจ</a:t>
            </a:r>
          </a:p>
          <a:p>
            <a:pPr marL="4572" lvl="1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sz="1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4. การประชุมติดตามความก้าวหน้าของการดำเนินงาน</a:t>
            </a:r>
          </a:p>
          <a:p>
            <a:pPr marL="4572" lvl="1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sz="1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5. การประชุมรับทราบและรับฟังปัญหาอุปสรรค</a:t>
            </a:r>
          </a:p>
        </p:txBody>
      </p:sp>
    </p:spTree>
    <p:extLst>
      <p:ext uri="{BB962C8B-B14F-4D97-AF65-F5344CB8AC3E}">
        <p14:creationId xmlns:p14="http://schemas.microsoft.com/office/powerpoint/2010/main" val="308290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720C1834-D4EF-4B74-9E57-AA8A00BE9CC5}"/>
              </a:ext>
            </a:extLst>
          </p:cNvPr>
          <p:cNvSpPr/>
          <p:nvPr/>
        </p:nvSpPr>
        <p:spPr>
          <a:xfrm rot="16200000">
            <a:off x="11734322" y="-1217204"/>
            <a:ext cx="230445" cy="3190755"/>
          </a:xfrm>
          <a:prstGeom prst="rect">
            <a:avLst/>
          </a:prstGeom>
          <a:gradFill>
            <a:gsLst>
              <a:gs pos="8000">
                <a:schemeClr val="bg2">
                  <a:alpha val="0"/>
                </a:schemeClr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19BAB54-0CD1-4FBC-88AB-1EC1252E8135}"/>
              </a:ext>
            </a:extLst>
          </p:cNvPr>
          <p:cNvGrpSpPr/>
          <p:nvPr/>
        </p:nvGrpSpPr>
        <p:grpSpPr>
          <a:xfrm rot="10800000">
            <a:off x="5138665" y="-775392"/>
            <a:ext cx="824577" cy="2217888"/>
            <a:chOff x="7552506" y="4000909"/>
            <a:chExt cx="618433" cy="166341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4831F32-D74F-4036-ABDB-E60F75308465}"/>
                </a:ext>
              </a:extLst>
            </p:cNvPr>
            <p:cNvSpPr/>
            <p:nvPr userDrawn="1"/>
          </p:nvSpPr>
          <p:spPr>
            <a:xfrm>
              <a:off x="7781510" y="4000909"/>
              <a:ext cx="172834" cy="1663416"/>
            </a:xfrm>
            <a:prstGeom prst="rect">
              <a:avLst/>
            </a:prstGeom>
            <a:gradFill>
              <a:gsLst>
                <a:gs pos="2000">
                  <a:schemeClr val="bg2">
                    <a:alpha val="0"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DB91906-D166-47F9-A739-B9D01F2E2EFC}"/>
                </a:ext>
              </a:extLst>
            </p:cNvPr>
            <p:cNvSpPr/>
            <p:nvPr userDrawn="1"/>
          </p:nvSpPr>
          <p:spPr>
            <a:xfrm>
              <a:off x="7552506" y="4284910"/>
              <a:ext cx="618433" cy="618433"/>
            </a:xfrm>
            <a:custGeom>
              <a:avLst/>
              <a:gdLst>
                <a:gd name="connsiteX0" fmla="*/ 338245 w 618433"/>
                <a:gd name="connsiteY0" fmla="*/ 617121 h 618433"/>
                <a:gd name="connsiteX1" fmla="*/ 1313 w 618433"/>
                <a:gd name="connsiteY1" fmla="*/ 338245 h 618433"/>
                <a:gd name="connsiteX2" fmla="*/ 280189 w 618433"/>
                <a:gd name="connsiteY2" fmla="*/ 1313 h 618433"/>
                <a:gd name="connsiteX3" fmla="*/ 617121 w 618433"/>
                <a:gd name="connsiteY3" fmla="*/ 280189 h 618433"/>
                <a:gd name="connsiteX4" fmla="*/ 338245 w 618433"/>
                <a:gd name="connsiteY4" fmla="*/ 617121 h 61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33" h="618433">
                  <a:moveTo>
                    <a:pt x="338245" y="617121"/>
                  </a:moveTo>
                  <a:cubicBezTo>
                    <a:pt x="168224" y="632672"/>
                    <a:pt x="17900" y="508266"/>
                    <a:pt x="1313" y="338245"/>
                  </a:cubicBezTo>
                  <a:cubicBezTo>
                    <a:pt x="-14238" y="168224"/>
                    <a:pt x="110168" y="17900"/>
                    <a:pt x="280189" y="1313"/>
                  </a:cubicBezTo>
                  <a:cubicBezTo>
                    <a:pt x="450210" y="-14238"/>
                    <a:pt x="600534" y="110168"/>
                    <a:pt x="617121" y="280189"/>
                  </a:cubicBezTo>
                  <a:cubicBezTo>
                    <a:pt x="632672" y="451247"/>
                    <a:pt x="508266" y="601571"/>
                    <a:pt x="338245" y="617121"/>
                  </a:cubicBezTo>
                  <a:close/>
                </a:path>
              </a:pathLst>
            </a:custGeom>
            <a:noFill/>
            <a:ln w="176202" cap="flat">
              <a:gradFill flip="none" rotWithShape="1">
                <a:gsLst>
                  <a:gs pos="8000">
                    <a:schemeClr val="bg2">
                      <a:alpha val="0"/>
                    </a:schemeClr>
                  </a:gs>
                  <a:gs pos="100000">
                    <a:schemeClr val="accent2">
                      <a:alpha val="24000"/>
                    </a:schemeClr>
                  </a:gs>
                </a:gsLst>
                <a:lin ang="5400000" scaled="1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3733"/>
            </a:p>
          </p:txBody>
        </p:sp>
      </p:grpSp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2E843F1-4C01-4F80-B544-9049C08ABEA6}"/>
              </a:ext>
            </a:extLst>
          </p:cNvPr>
          <p:cNvSpPr txBox="1">
            <a:spLocks/>
          </p:cNvSpPr>
          <p:nvPr/>
        </p:nvSpPr>
        <p:spPr>
          <a:xfrm>
            <a:off x="497657" y="493396"/>
            <a:ext cx="4929801" cy="72526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w="114300" prst="artDeco"/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หลักเกณฑ์การเบิกค่าใช้จ่ายในการประชุม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B354AE5A-8A26-4A0D-AF5F-2CBFBC8C1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77279"/>
              </p:ext>
            </p:extLst>
          </p:nvPr>
        </p:nvGraphicFramePr>
        <p:xfrm>
          <a:off x="497657" y="1430870"/>
          <a:ext cx="11199420" cy="400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714">
                  <a:extLst>
                    <a:ext uri="{9D8B030D-6E8A-4147-A177-3AD203B41FA5}">
                      <a16:colId xmlns:a16="http://schemas.microsoft.com/office/drawing/2014/main" val="4098177679"/>
                    </a:ext>
                  </a:extLst>
                </a:gridCol>
                <a:gridCol w="2482041">
                  <a:extLst>
                    <a:ext uri="{9D8B030D-6E8A-4147-A177-3AD203B41FA5}">
                      <a16:colId xmlns:a16="http://schemas.microsoft.com/office/drawing/2014/main" val="1027307750"/>
                    </a:ext>
                  </a:extLst>
                </a:gridCol>
                <a:gridCol w="2827853">
                  <a:extLst>
                    <a:ext uri="{9D8B030D-6E8A-4147-A177-3AD203B41FA5}">
                      <a16:colId xmlns:a16="http://schemas.microsoft.com/office/drawing/2014/main" val="1958529388"/>
                    </a:ext>
                  </a:extLst>
                </a:gridCol>
                <a:gridCol w="3350812">
                  <a:extLst>
                    <a:ext uri="{9D8B030D-6E8A-4147-A177-3AD203B41FA5}">
                      <a16:colId xmlns:a16="http://schemas.microsoft.com/office/drawing/2014/main" val="2032336166"/>
                    </a:ext>
                  </a:extLst>
                </a:gridCol>
              </a:tblGrid>
              <a:tr h="313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หลักเกณฑ์/วิธีการ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ระเบียบ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920060"/>
                  </a:ext>
                </a:extLst>
              </a:tr>
              <a:tr h="313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ค่าอาหาร อาหารว่างและเครื่องดื่ม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014030"/>
                  </a:ext>
                </a:extLst>
              </a:tr>
              <a:tr h="313597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1.1 ค่าอาหารว่างและเครื่องดื่ม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สำหรับเบิกจ่ายจากเงินแผ่นดิน / เงินรายได้ / เงินรับฝากรายได้</a:t>
                      </a:r>
                    </a:p>
                    <a:p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ค่าอาหารเบิกได้ในกรณีการประชุมคาบเกี่ยวมื้ออาหาร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หนังสือกระทรวงการคลังด่วนที่สุด ที่ กค 0406.4/840       ลว 16 ม.ค. 56 เรื่อง มาตรการบรรเทาผลกระทบจาก     การปรับอัตราค่าจ้างขั้นต่ำ และเพิ่มขีดความสามารถของผู้ประกอบการธุรกิจขนาดกลางและขนาดย่อม 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SMEs)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767790"/>
                  </a:ext>
                </a:extLst>
              </a:tr>
              <a:tr h="313597">
                <a:tc>
                  <a:txBody>
                    <a:bodyPr/>
                    <a:lstStyle/>
                    <a:p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- จัดในสถานที่ราชการ/รัฐวิสาหกิจ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เบิกได้ไม่เกิน 35 บาท /มื้อ /คน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เบิกจ่ายจากเงินแผ่นดิน / เงินรายได้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017308"/>
                  </a:ext>
                </a:extLst>
              </a:tr>
              <a:tr h="313597">
                <a:tc>
                  <a:txBody>
                    <a:bodyPr/>
                    <a:lstStyle/>
                    <a:p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- จัดในสถานที่เอกชน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เบิกได้ไม่เกิน 50 บาท /มื้อ /คน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593136"/>
                  </a:ext>
                </a:extLst>
              </a:tr>
              <a:tr h="313597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1.2 ค่าอาหาร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เบิกได้ไม่เกิน 120 บาท /มื้อ /คน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533221"/>
                  </a:ext>
                </a:extLst>
              </a:tr>
              <a:tr h="313597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1.3 ค่าอาหารว่างและเครื่องดื่ม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เบิกได้ไม่เกิน 100 บาท /มื้อ /คน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สำหรับเบิกจ่ายจากเงินรายได้ / เงินรับฝากรายได้ </a:t>
                      </a:r>
                    </a:p>
                    <a:p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ค่าอาหารเบิกได้ในกรณีการประชุมคาบเกี่ยวมื้ออาหาร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h-TH" sz="1600" b="0" u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ประกาศมหาวิทยาลัยนเรศวร เรื่อง รายการและอัตรา               การเบิกจ่ายจากเงินรายได้ของมหาวิทยาลัย ลว 20 ก.ย. 66 ข้อ 5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349055"/>
                  </a:ext>
                </a:extLst>
              </a:tr>
              <a:tr h="491022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1.4 ค่าอาหาร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เบิกได้ไม่เกิน 300 บาท /มื้อ /คน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57195"/>
                  </a:ext>
                </a:extLst>
              </a:tr>
              <a:tr h="926560">
                <a:tc gridSpan="4"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การประชุมใดที่ได้จัดอาหาร หรืออาหารว่างและเครื่องดื่มสำหรับผู้เข้าร่วมประชุมไว้แล้ว แต่ผู้ร่วมประชุมบางคนไม่สามารถเข้าร่วมประชุมได้ เนื่องจากมีเหตุจำเป็น เจ็บป่วย หรือมีราชการสำคัญเร่งด่วน ทำให้จำนวนเงินค่าใช้จ่ายที่ขอเบิกไม่ตรงกับจำนวนบุคคลที่เข้าร่วมประชุม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ประธานการประชุมหรือเลขานุการการประชุมเป็นผู้ใช้ดุลยพินิจรับรองการเบิกจ่ายได้ตามความจำเป็นโดยชี้แจงเหตุผลให้ชัดเจน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การประชุมใดที่ได้จัดอาหาร หรืออาหารว่างและเครื่องดื่มสำหรับผู้เข้าร่วมประชุมไว้แล้ว แต่ผู้ร่วมประชุมบางคนไม่สามารถเข้าร่วมประชุมได้ เนื่องจากมีเหตุจำเป็น เจ็บป่วย หรือมีราชการสำคัญเร่งด่วน ทำให้จำนวนเงินค่าใช้จ่ายที่ขอเบิกไม่ตรงกับจำนวนบุคคลที่เข้าร่วมประชุม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ประธานการประชุมหรือเลขานุการการประชุมเป็นผู้ใช้ดุลยพินิจรับรองการเบิกจ่ายได้ตามความจำเป็นโดยชี้แจงเหตุผลให้ชัดเจ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793386"/>
                  </a:ext>
                </a:extLst>
              </a:tr>
            </a:tbl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0C0FDD58-90AB-4E40-821C-A9143D8906E9}"/>
              </a:ext>
            </a:extLst>
          </p:cNvPr>
          <p:cNvGrpSpPr/>
          <p:nvPr/>
        </p:nvGrpSpPr>
        <p:grpSpPr>
          <a:xfrm>
            <a:off x="-2306464" y="5309888"/>
            <a:ext cx="6470712" cy="2052433"/>
            <a:chOff x="-1729848" y="3982415"/>
            <a:chExt cx="4853034" cy="15393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7644AD9-A622-412F-9A33-D58844B03FDD}"/>
                </a:ext>
              </a:extLst>
            </p:cNvPr>
            <p:cNvGrpSpPr/>
            <p:nvPr/>
          </p:nvGrpSpPr>
          <p:grpSpPr>
            <a:xfrm>
              <a:off x="-871497" y="3982415"/>
              <a:ext cx="3994683" cy="1539325"/>
              <a:chOff x="-871497" y="4514974"/>
              <a:chExt cx="3994683" cy="1539325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8DD2ED3-4F13-4B77-B198-71C750E290F0}"/>
                  </a:ext>
                </a:extLst>
              </p:cNvPr>
              <p:cNvSpPr/>
              <p:nvPr userDrawn="1"/>
            </p:nvSpPr>
            <p:spPr>
              <a:xfrm rot="2700000" flipH="1">
                <a:off x="1638625" y="4569738"/>
                <a:ext cx="1484561" cy="1484561"/>
              </a:xfrm>
              <a:custGeom>
                <a:avLst/>
                <a:gdLst>
                  <a:gd name="connsiteX0" fmla="*/ 1484561 w 1484561"/>
                  <a:gd name="connsiteY0" fmla="*/ 742281 h 1484561"/>
                  <a:gd name="connsiteX1" fmla="*/ 742281 w 1484561"/>
                  <a:gd name="connsiteY1" fmla="*/ 1484562 h 1484561"/>
                  <a:gd name="connsiteX2" fmla="*/ 0 w 1484561"/>
                  <a:gd name="connsiteY2" fmla="*/ 742281 h 1484561"/>
                  <a:gd name="connsiteX3" fmla="*/ 742281 w 1484561"/>
                  <a:gd name="connsiteY3" fmla="*/ 0 h 1484561"/>
                  <a:gd name="connsiteX4" fmla="*/ 1484561 w 1484561"/>
                  <a:gd name="connsiteY4" fmla="*/ 742281 h 148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4561" h="1484561">
                    <a:moveTo>
                      <a:pt x="1484561" y="742281"/>
                    </a:moveTo>
                    <a:cubicBezTo>
                      <a:pt x="1484561" y="1152231"/>
                      <a:pt x="1152231" y="1484562"/>
                      <a:pt x="742281" y="1484562"/>
                    </a:cubicBezTo>
                    <a:cubicBezTo>
                      <a:pt x="332331" y="1484562"/>
                      <a:pt x="0" y="1152231"/>
                      <a:pt x="0" y="742281"/>
                    </a:cubicBezTo>
                    <a:cubicBezTo>
                      <a:pt x="0" y="332331"/>
                      <a:pt x="332331" y="0"/>
                      <a:pt x="742281" y="0"/>
                    </a:cubicBezTo>
                    <a:cubicBezTo>
                      <a:pt x="1152231" y="0"/>
                      <a:pt x="1484561" y="332331"/>
                      <a:pt x="1484561" y="742281"/>
                    </a:cubicBezTo>
                    <a:close/>
                  </a:path>
                </a:pathLst>
              </a:custGeom>
              <a:noFill/>
              <a:ln w="176200" cap="flat">
                <a:gradFill>
                  <a:gsLst>
                    <a:gs pos="0">
                      <a:schemeClr val="bg2">
                        <a:alpha val="0"/>
                      </a:schemeClr>
                    </a:gs>
                    <a:gs pos="100000">
                      <a:schemeClr val="accent2">
                        <a:alpha val="4800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733" dirty="0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8143F46-F0CA-4D51-8A8E-5893BEBC55AF}"/>
                  </a:ext>
                </a:extLst>
              </p:cNvPr>
              <p:cNvCxnSpPr/>
              <p:nvPr userDrawn="1"/>
            </p:nvCxnSpPr>
            <p:spPr>
              <a:xfrm flipH="1">
                <a:off x="753473" y="4983630"/>
                <a:ext cx="1536192" cy="0"/>
              </a:xfrm>
              <a:prstGeom prst="line">
                <a:avLst/>
              </a:prstGeom>
              <a:noFill/>
              <a:ln w="180975">
                <a:gradFill flip="none" rotWithShape="1">
                  <a:gsLst>
                    <a:gs pos="50000">
                      <a:srgbClr val="6BDC77"/>
                    </a:gs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897DF4C-C131-4B48-A2DD-B878776F1FF9}"/>
                  </a:ext>
                </a:extLst>
              </p:cNvPr>
              <p:cNvSpPr/>
              <p:nvPr userDrawn="1"/>
            </p:nvSpPr>
            <p:spPr>
              <a:xfrm rot="16200000">
                <a:off x="238619" y="3404858"/>
                <a:ext cx="172834" cy="2393066"/>
              </a:xfrm>
              <a:prstGeom prst="rect">
                <a:avLst/>
              </a:prstGeom>
              <a:gradFill>
                <a:gsLst>
                  <a:gs pos="8000">
                    <a:schemeClr val="bg2">
                      <a:alpha val="0"/>
                    </a:schemeClr>
                  </a:gs>
                  <a:gs pos="100000">
                    <a:schemeClr val="accent2">
                      <a:alpha val="2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33" dirty="0"/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18CDAC2-2D2B-400A-8A3C-070854F44A6F}"/>
                </a:ext>
              </a:extLst>
            </p:cNvPr>
            <p:cNvCxnSpPr/>
            <p:nvPr userDrawn="1"/>
          </p:nvCxnSpPr>
          <p:spPr>
            <a:xfrm flipH="1">
              <a:off x="-1729848" y="4820372"/>
              <a:ext cx="2834640" cy="0"/>
            </a:xfrm>
            <a:prstGeom prst="line">
              <a:avLst/>
            </a:prstGeom>
            <a:noFill/>
            <a:ln w="180975">
              <a:gradFill flip="none" rotWithShape="1"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กล่องข้อความ 12">
            <a:extLst>
              <a:ext uri="{FF2B5EF4-FFF2-40B4-BE49-F238E27FC236}">
                <a16:creationId xmlns:a16="http://schemas.microsoft.com/office/drawing/2014/main" id="{96684362-0CE3-4BEB-9351-ADF25C2851AE}"/>
              </a:ext>
            </a:extLst>
          </p:cNvPr>
          <p:cNvSpPr txBox="1"/>
          <p:nvPr/>
        </p:nvSpPr>
        <p:spPr>
          <a:xfrm>
            <a:off x="2878431" y="5540333"/>
            <a:ext cx="8636451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หลักฐานการจ่ายเงินค่าอาหาร อาหารว่างและเครื่องดื่ม</a:t>
            </a:r>
          </a:p>
          <a:p>
            <a:pPr>
              <a:spcBef>
                <a:spcPts val="6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การจ่ายค่าอาหาร อาหารว่างและเครื่องดื่ม ให้ใช้ใบเสร็จรับเงิน /กรณีบุคคลธรรมดาให้แนบสำเนาบัตรประจำตัวประชาชนและรับรองสำเนาถูกต้อง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ค่าอาหารว่างและเครื่องดื่ม ร้านค้าออกใบเสร็จรับเงินเป็นค่าอาหารและเครื่องดื่มให้แนบรูปถ่ายอาหารว่างและเครื่องดื่มเป็นหลักฐานประกอบการเบิกจ่ายเงิน</a:t>
            </a:r>
          </a:p>
        </p:txBody>
      </p:sp>
    </p:spTree>
    <p:extLst>
      <p:ext uri="{BB962C8B-B14F-4D97-AF65-F5344CB8AC3E}">
        <p14:creationId xmlns:p14="http://schemas.microsoft.com/office/powerpoint/2010/main" val="59651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720C1834-D4EF-4B74-9E57-AA8A00BE9CC5}"/>
              </a:ext>
            </a:extLst>
          </p:cNvPr>
          <p:cNvSpPr/>
          <p:nvPr/>
        </p:nvSpPr>
        <p:spPr>
          <a:xfrm rot="16200000">
            <a:off x="11734322" y="-1217204"/>
            <a:ext cx="230445" cy="3190755"/>
          </a:xfrm>
          <a:prstGeom prst="rect">
            <a:avLst/>
          </a:prstGeom>
          <a:gradFill>
            <a:gsLst>
              <a:gs pos="8000">
                <a:schemeClr val="bg2">
                  <a:alpha val="0"/>
                </a:schemeClr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19BAB54-0CD1-4FBC-88AB-1EC1252E8135}"/>
              </a:ext>
            </a:extLst>
          </p:cNvPr>
          <p:cNvGrpSpPr/>
          <p:nvPr/>
        </p:nvGrpSpPr>
        <p:grpSpPr>
          <a:xfrm rot="10800000">
            <a:off x="5138665" y="-775392"/>
            <a:ext cx="824577" cy="2217888"/>
            <a:chOff x="7552506" y="4000909"/>
            <a:chExt cx="618433" cy="166341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4831F32-D74F-4036-ABDB-E60F75308465}"/>
                </a:ext>
              </a:extLst>
            </p:cNvPr>
            <p:cNvSpPr/>
            <p:nvPr userDrawn="1"/>
          </p:nvSpPr>
          <p:spPr>
            <a:xfrm>
              <a:off x="7781510" y="4000909"/>
              <a:ext cx="172834" cy="1663416"/>
            </a:xfrm>
            <a:prstGeom prst="rect">
              <a:avLst/>
            </a:prstGeom>
            <a:gradFill>
              <a:gsLst>
                <a:gs pos="2000">
                  <a:schemeClr val="bg2">
                    <a:alpha val="0"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DB91906-D166-47F9-A739-B9D01F2E2EFC}"/>
                </a:ext>
              </a:extLst>
            </p:cNvPr>
            <p:cNvSpPr/>
            <p:nvPr userDrawn="1"/>
          </p:nvSpPr>
          <p:spPr>
            <a:xfrm>
              <a:off x="7552506" y="4284910"/>
              <a:ext cx="618433" cy="618433"/>
            </a:xfrm>
            <a:custGeom>
              <a:avLst/>
              <a:gdLst>
                <a:gd name="connsiteX0" fmla="*/ 338245 w 618433"/>
                <a:gd name="connsiteY0" fmla="*/ 617121 h 618433"/>
                <a:gd name="connsiteX1" fmla="*/ 1313 w 618433"/>
                <a:gd name="connsiteY1" fmla="*/ 338245 h 618433"/>
                <a:gd name="connsiteX2" fmla="*/ 280189 w 618433"/>
                <a:gd name="connsiteY2" fmla="*/ 1313 h 618433"/>
                <a:gd name="connsiteX3" fmla="*/ 617121 w 618433"/>
                <a:gd name="connsiteY3" fmla="*/ 280189 h 618433"/>
                <a:gd name="connsiteX4" fmla="*/ 338245 w 618433"/>
                <a:gd name="connsiteY4" fmla="*/ 617121 h 61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33" h="618433">
                  <a:moveTo>
                    <a:pt x="338245" y="617121"/>
                  </a:moveTo>
                  <a:cubicBezTo>
                    <a:pt x="168224" y="632672"/>
                    <a:pt x="17900" y="508266"/>
                    <a:pt x="1313" y="338245"/>
                  </a:cubicBezTo>
                  <a:cubicBezTo>
                    <a:pt x="-14238" y="168224"/>
                    <a:pt x="110168" y="17900"/>
                    <a:pt x="280189" y="1313"/>
                  </a:cubicBezTo>
                  <a:cubicBezTo>
                    <a:pt x="450210" y="-14238"/>
                    <a:pt x="600534" y="110168"/>
                    <a:pt x="617121" y="280189"/>
                  </a:cubicBezTo>
                  <a:cubicBezTo>
                    <a:pt x="632672" y="451247"/>
                    <a:pt x="508266" y="601571"/>
                    <a:pt x="338245" y="617121"/>
                  </a:cubicBezTo>
                  <a:close/>
                </a:path>
              </a:pathLst>
            </a:custGeom>
            <a:noFill/>
            <a:ln w="176202" cap="flat">
              <a:gradFill flip="none" rotWithShape="1">
                <a:gsLst>
                  <a:gs pos="8000">
                    <a:schemeClr val="bg2">
                      <a:alpha val="0"/>
                    </a:schemeClr>
                  </a:gs>
                  <a:gs pos="100000">
                    <a:schemeClr val="accent2">
                      <a:alpha val="24000"/>
                    </a:schemeClr>
                  </a:gs>
                </a:gsLst>
                <a:lin ang="5400000" scaled="1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3733"/>
            </a:p>
          </p:txBody>
        </p:sp>
      </p:grpSp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2E843F1-4C01-4F80-B544-9049C08ABEA6}"/>
              </a:ext>
            </a:extLst>
          </p:cNvPr>
          <p:cNvSpPr txBox="1">
            <a:spLocks/>
          </p:cNvSpPr>
          <p:nvPr/>
        </p:nvSpPr>
        <p:spPr>
          <a:xfrm>
            <a:off x="497657" y="493396"/>
            <a:ext cx="4929801" cy="72526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w="114300" prst="artDeco"/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หลักเกณฑ์การเบิกค่าใช้จ่ายในการประชุม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B354AE5A-8A26-4A0D-AF5F-2CBFBC8C1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11654"/>
              </p:ext>
            </p:extLst>
          </p:nvPr>
        </p:nvGraphicFramePr>
        <p:xfrm>
          <a:off x="497657" y="1459757"/>
          <a:ext cx="11271849" cy="4505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298">
                  <a:extLst>
                    <a:ext uri="{9D8B030D-6E8A-4147-A177-3AD203B41FA5}">
                      <a16:colId xmlns:a16="http://schemas.microsoft.com/office/drawing/2014/main" val="4098177679"/>
                    </a:ext>
                  </a:extLst>
                </a:gridCol>
                <a:gridCol w="2106927">
                  <a:extLst>
                    <a:ext uri="{9D8B030D-6E8A-4147-A177-3AD203B41FA5}">
                      <a16:colId xmlns:a16="http://schemas.microsoft.com/office/drawing/2014/main" val="1027307750"/>
                    </a:ext>
                  </a:extLst>
                </a:gridCol>
                <a:gridCol w="2846141">
                  <a:extLst>
                    <a:ext uri="{9D8B030D-6E8A-4147-A177-3AD203B41FA5}">
                      <a16:colId xmlns:a16="http://schemas.microsoft.com/office/drawing/2014/main" val="1958529388"/>
                    </a:ext>
                  </a:extLst>
                </a:gridCol>
                <a:gridCol w="3372483">
                  <a:extLst>
                    <a:ext uri="{9D8B030D-6E8A-4147-A177-3AD203B41FA5}">
                      <a16:colId xmlns:a16="http://schemas.microsoft.com/office/drawing/2014/main" val="2032336166"/>
                    </a:ext>
                  </a:extLst>
                </a:gridCol>
              </a:tblGrid>
              <a:tr h="3136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หลักเกณฑ์/วิธีการ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ระเบียบ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920060"/>
                  </a:ext>
                </a:extLst>
              </a:tr>
              <a:tr h="1226234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ค่าใช้จ่ายในการเดินทางผู้ได้รับเชิญเข้าร่วมประชุม (บุคคลภายนอก) เช่น ค่าพาหนะ ค่าเช่าที่พัก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เบิกตามจ่ายจริง ไม่เกินสิทธิ์ที่ได้รับ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เบิกจ่ายตามหลักเกณฑ์ และวิธีการตามพระราชกฤษฎีกาค่าใช้จ่ายเดินทางไปราชการ พ.ศ. 2526 และที่แก้ไขเพิ่มเติม</a:t>
                      </a:r>
                    </a:p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จัดทำใบเบิกค่าใช้จ่ายในการเดินทางไปราชการ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พระราชกฤษฎีกา ค่าใช้จ่ายในการเดินทางไปราชการ  พ.ศ. 2526 และที่แก้ไขเพิ่มเติม</a:t>
                      </a:r>
                    </a:p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ระเบียบกระทรวงการคลัง ว่าด้วยการเบิกค่าใช้จ่ายใน          การเดินทางไปราชการ พ.ศ 2550 และที่แก้ไขเพิ่มเติม</a:t>
                      </a:r>
                    </a:p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หนังสือที่เกี่ยวข้อง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154166"/>
                  </a:ext>
                </a:extLst>
              </a:tr>
              <a:tr h="313687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ค่าเช่าห้องประชุม/ค่าธรรมเนียมการใช้สถานที่/ค่าบำรุงสถานที่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051762"/>
                  </a:ext>
                </a:extLst>
              </a:tr>
              <a:tr h="769961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3.1 จัดในสถานที่ราชการ/รัฐวิสาหกิจ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เบิกตามจ่ายจริง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เบิกจ่ายจากเงินแผ่นดิน / เงินรายได้ / เงินรับฝากรายได้ ให้จัดทำบันทึกขออนุมัติเบิกเงิน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หนังสือกระทรวงการคลัง เรื่อง รายการค่าใช้สอยตามข้อ 12 ของระเบียบกระทรวงการคลัง ว่าด้วยการเบิกจ่ายค่าใช้จ่ายในการบริหารงานของส่วนราชการ พ.ศ. 2553 </a:t>
                      </a:r>
                    </a:p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กค 0406.4/ว 96 ลว. 16 ก.ย. 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294346"/>
                  </a:ext>
                </a:extLst>
              </a:tr>
              <a:tr h="769961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3.2 จัดในมหาวิทยาลัยนเรศวร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เบิกตามจ่ายจริง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เบิกจ่ายจากเงินแผ่นดิน / เงินรับฝากรายได้              ให้จัดทำบันทึกขออนุมัติเบิกเงิน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เบิกจ่ายจากเงินรายได้ ให้โอนหมวดเงิน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506585"/>
                  </a:ext>
                </a:extLst>
              </a:tr>
              <a:tr h="687046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3.3 จัดในสถานที่เอกชน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เบิกตามจ่ายจริง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เบิกจ่ายจากเงินแผ่นดิน / เงินรายได้ / เงินรับฝากรายได้ ให้ดำเนินการตามระเบียบพัสดุ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409691"/>
                  </a:ext>
                </a:extLst>
              </a:tr>
            </a:tbl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0C0FDD58-90AB-4E40-821C-A9143D8906E9}"/>
              </a:ext>
            </a:extLst>
          </p:cNvPr>
          <p:cNvGrpSpPr/>
          <p:nvPr/>
        </p:nvGrpSpPr>
        <p:grpSpPr>
          <a:xfrm>
            <a:off x="-2306464" y="5309888"/>
            <a:ext cx="6470712" cy="2052433"/>
            <a:chOff x="-1729848" y="3982415"/>
            <a:chExt cx="4853034" cy="15393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7644AD9-A622-412F-9A33-D58844B03FDD}"/>
                </a:ext>
              </a:extLst>
            </p:cNvPr>
            <p:cNvGrpSpPr/>
            <p:nvPr/>
          </p:nvGrpSpPr>
          <p:grpSpPr>
            <a:xfrm>
              <a:off x="-871497" y="3982415"/>
              <a:ext cx="3994683" cy="1539325"/>
              <a:chOff x="-871497" y="4514974"/>
              <a:chExt cx="3994683" cy="1539325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8DD2ED3-4F13-4B77-B198-71C750E290F0}"/>
                  </a:ext>
                </a:extLst>
              </p:cNvPr>
              <p:cNvSpPr/>
              <p:nvPr userDrawn="1"/>
            </p:nvSpPr>
            <p:spPr>
              <a:xfrm rot="2700000" flipH="1">
                <a:off x="1638625" y="4569738"/>
                <a:ext cx="1484561" cy="1484561"/>
              </a:xfrm>
              <a:custGeom>
                <a:avLst/>
                <a:gdLst>
                  <a:gd name="connsiteX0" fmla="*/ 1484561 w 1484561"/>
                  <a:gd name="connsiteY0" fmla="*/ 742281 h 1484561"/>
                  <a:gd name="connsiteX1" fmla="*/ 742281 w 1484561"/>
                  <a:gd name="connsiteY1" fmla="*/ 1484562 h 1484561"/>
                  <a:gd name="connsiteX2" fmla="*/ 0 w 1484561"/>
                  <a:gd name="connsiteY2" fmla="*/ 742281 h 1484561"/>
                  <a:gd name="connsiteX3" fmla="*/ 742281 w 1484561"/>
                  <a:gd name="connsiteY3" fmla="*/ 0 h 1484561"/>
                  <a:gd name="connsiteX4" fmla="*/ 1484561 w 1484561"/>
                  <a:gd name="connsiteY4" fmla="*/ 742281 h 148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4561" h="1484561">
                    <a:moveTo>
                      <a:pt x="1484561" y="742281"/>
                    </a:moveTo>
                    <a:cubicBezTo>
                      <a:pt x="1484561" y="1152231"/>
                      <a:pt x="1152231" y="1484562"/>
                      <a:pt x="742281" y="1484562"/>
                    </a:cubicBezTo>
                    <a:cubicBezTo>
                      <a:pt x="332331" y="1484562"/>
                      <a:pt x="0" y="1152231"/>
                      <a:pt x="0" y="742281"/>
                    </a:cubicBezTo>
                    <a:cubicBezTo>
                      <a:pt x="0" y="332331"/>
                      <a:pt x="332331" y="0"/>
                      <a:pt x="742281" y="0"/>
                    </a:cubicBezTo>
                    <a:cubicBezTo>
                      <a:pt x="1152231" y="0"/>
                      <a:pt x="1484561" y="332331"/>
                      <a:pt x="1484561" y="742281"/>
                    </a:cubicBezTo>
                    <a:close/>
                  </a:path>
                </a:pathLst>
              </a:custGeom>
              <a:noFill/>
              <a:ln w="176200" cap="flat">
                <a:gradFill>
                  <a:gsLst>
                    <a:gs pos="0">
                      <a:schemeClr val="bg2">
                        <a:alpha val="0"/>
                      </a:schemeClr>
                    </a:gs>
                    <a:gs pos="100000">
                      <a:schemeClr val="accent2">
                        <a:alpha val="4800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733" dirty="0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8143F46-F0CA-4D51-8A8E-5893BEBC55AF}"/>
                  </a:ext>
                </a:extLst>
              </p:cNvPr>
              <p:cNvCxnSpPr/>
              <p:nvPr userDrawn="1"/>
            </p:nvCxnSpPr>
            <p:spPr>
              <a:xfrm flipH="1">
                <a:off x="753473" y="4983630"/>
                <a:ext cx="1536192" cy="0"/>
              </a:xfrm>
              <a:prstGeom prst="line">
                <a:avLst/>
              </a:prstGeom>
              <a:noFill/>
              <a:ln w="180975">
                <a:gradFill flip="none" rotWithShape="1">
                  <a:gsLst>
                    <a:gs pos="50000">
                      <a:srgbClr val="6BDC77"/>
                    </a:gs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897DF4C-C131-4B48-A2DD-B878776F1FF9}"/>
                  </a:ext>
                </a:extLst>
              </p:cNvPr>
              <p:cNvSpPr/>
              <p:nvPr userDrawn="1"/>
            </p:nvSpPr>
            <p:spPr>
              <a:xfrm rot="16200000">
                <a:off x="238619" y="3404858"/>
                <a:ext cx="172834" cy="2393066"/>
              </a:xfrm>
              <a:prstGeom prst="rect">
                <a:avLst/>
              </a:prstGeom>
              <a:gradFill>
                <a:gsLst>
                  <a:gs pos="8000">
                    <a:schemeClr val="bg2">
                      <a:alpha val="0"/>
                    </a:schemeClr>
                  </a:gs>
                  <a:gs pos="100000">
                    <a:schemeClr val="accent2">
                      <a:alpha val="2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33" dirty="0"/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18CDAC2-2D2B-400A-8A3C-070854F44A6F}"/>
                </a:ext>
              </a:extLst>
            </p:cNvPr>
            <p:cNvCxnSpPr/>
            <p:nvPr userDrawn="1"/>
          </p:nvCxnSpPr>
          <p:spPr>
            <a:xfrm flipH="1">
              <a:off x="-1729848" y="4820372"/>
              <a:ext cx="2834640" cy="0"/>
            </a:xfrm>
            <a:prstGeom prst="line">
              <a:avLst/>
            </a:prstGeom>
            <a:noFill/>
            <a:ln w="180975">
              <a:gradFill flip="none" rotWithShape="1"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กล่องข้อความ 12">
            <a:extLst>
              <a:ext uri="{FF2B5EF4-FFF2-40B4-BE49-F238E27FC236}">
                <a16:creationId xmlns:a16="http://schemas.microsoft.com/office/drawing/2014/main" id="{4D99744C-6AF2-4B08-94E3-1B87061E25DB}"/>
              </a:ext>
            </a:extLst>
          </p:cNvPr>
          <p:cNvSpPr txBox="1"/>
          <p:nvPr/>
        </p:nvSpPr>
        <p:spPr>
          <a:xfrm>
            <a:off x="3174540" y="5964361"/>
            <a:ext cx="7357295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หลักฐานการจ่ายเงินค่าเช่าห้องประชุม</a:t>
            </a:r>
          </a:p>
          <a:p>
            <a:pPr>
              <a:spcBef>
                <a:spcPts val="6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การจ่ายค่าเช่าห้องประชุม/ค่าธรรมเนียมการใช้สถานที่/ค่าบำรุงสถานที่ ให้ใช้ใบเสร็จรับเงินเป็นหลักฐานการจ่ายเงิน </a:t>
            </a:r>
          </a:p>
        </p:txBody>
      </p:sp>
    </p:spTree>
    <p:extLst>
      <p:ext uri="{BB962C8B-B14F-4D97-AF65-F5344CB8AC3E}">
        <p14:creationId xmlns:p14="http://schemas.microsoft.com/office/powerpoint/2010/main" val="321705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0C0FDD58-90AB-4E40-821C-A9143D8906E9}"/>
              </a:ext>
            </a:extLst>
          </p:cNvPr>
          <p:cNvGrpSpPr/>
          <p:nvPr/>
        </p:nvGrpSpPr>
        <p:grpSpPr>
          <a:xfrm>
            <a:off x="-2306464" y="5309888"/>
            <a:ext cx="6470712" cy="2052433"/>
            <a:chOff x="-1729848" y="3982415"/>
            <a:chExt cx="4853034" cy="15393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7644AD9-A622-412F-9A33-D58844B03FDD}"/>
                </a:ext>
              </a:extLst>
            </p:cNvPr>
            <p:cNvGrpSpPr/>
            <p:nvPr/>
          </p:nvGrpSpPr>
          <p:grpSpPr>
            <a:xfrm>
              <a:off x="-871497" y="3982415"/>
              <a:ext cx="3994683" cy="1539325"/>
              <a:chOff x="-871497" y="4514974"/>
              <a:chExt cx="3994683" cy="1539325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8DD2ED3-4F13-4B77-B198-71C750E290F0}"/>
                  </a:ext>
                </a:extLst>
              </p:cNvPr>
              <p:cNvSpPr/>
              <p:nvPr userDrawn="1"/>
            </p:nvSpPr>
            <p:spPr>
              <a:xfrm rot="2700000" flipH="1">
                <a:off x="1638625" y="4569738"/>
                <a:ext cx="1484561" cy="1484561"/>
              </a:xfrm>
              <a:custGeom>
                <a:avLst/>
                <a:gdLst>
                  <a:gd name="connsiteX0" fmla="*/ 1484561 w 1484561"/>
                  <a:gd name="connsiteY0" fmla="*/ 742281 h 1484561"/>
                  <a:gd name="connsiteX1" fmla="*/ 742281 w 1484561"/>
                  <a:gd name="connsiteY1" fmla="*/ 1484562 h 1484561"/>
                  <a:gd name="connsiteX2" fmla="*/ 0 w 1484561"/>
                  <a:gd name="connsiteY2" fmla="*/ 742281 h 1484561"/>
                  <a:gd name="connsiteX3" fmla="*/ 742281 w 1484561"/>
                  <a:gd name="connsiteY3" fmla="*/ 0 h 1484561"/>
                  <a:gd name="connsiteX4" fmla="*/ 1484561 w 1484561"/>
                  <a:gd name="connsiteY4" fmla="*/ 742281 h 148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4561" h="1484561">
                    <a:moveTo>
                      <a:pt x="1484561" y="742281"/>
                    </a:moveTo>
                    <a:cubicBezTo>
                      <a:pt x="1484561" y="1152231"/>
                      <a:pt x="1152231" y="1484562"/>
                      <a:pt x="742281" y="1484562"/>
                    </a:cubicBezTo>
                    <a:cubicBezTo>
                      <a:pt x="332331" y="1484562"/>
                      <a:pt x="0" y="1152231"/>
                      <a:pt x="0" y="742281"/>
                    </a:cubicBezTo>
                    <a:cubicBezTo>
                      <a:pt x="0" y="332331"/>
                      <a:pt x="332331" y="0"/>
                      <a:pt x="742281" y="0"/>
                    </a:cubicBezTo>
                    <a:cubicBezTo>
                      <a:pt x="1152231" y="0"/>
                      <a:pt x="1484561" y="332331"/>
                      <a:pt x="1484561" y="742281"/>
                    </a:cubicBezTo>
                    <a:close/>
                  </a:path>
                </a:pathLst>
              </a:custGeom>
              <a:noFill/>
              <a:ln w="176200" cap="flat">
                <a:gradFill>
                  <a:gsLst>
                    <a:gs pos="0">
                      <a:schemeClr val="bg2">
                        <a:alpha val="0"/>
                      </a:schemeClr>
                    </a:gs>
                    <a:gs pos="100000">
                      <a:schemeClr val="accent2">
                        <a:alpha val="4800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733" dirty="0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8143F46-F0CA-4D51-8A8E-5893BEBC55AF}"/>
                  </a:ext>
                </a:extLst>
              </p:cNvPr>
              <p:cNvCxnSpPr/>
              <p:nvPr userDrawn="1"/>
            </p:nvCxnSpPr>
            <p:spPr>
              <a:xfrm flipH="1">
                <a:off x="753473" y="4983630"/>
                <a:ext cx="1536192" cy="0"/>
              </a:xfrm>
              <a:prstGeom prst="line">
                <a:avLst/>
              </a:prstGeom>
              <a:noFill/>
              <a:ln w="180975">
                <a:gradFill flip="none" rotWithShape="1">
                  <a:gsLst>
                    <a:gs pos="50000">
                      <a:srgbClr val="6BDC77"/>
                    </a:gs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897DF4C-C131-4B48-A2DD-B878776F1FF9}"/>
                  </a:ext>
                </a:extLst>
              </p:cNvPr>
              <p:cNvSpPr/>
              <p:nvPr userDrawn="1"/>
            </p:nvSpPr>
            <p:spPr>
              <a:xfrm rot="16200000">
                <a:off x="238619" y="3404858"/>
                <a:ext cx="172834" cy="2393066"/>
              </a:xfrm>
              <a:prstGeom prst="rect">
                <a:avLst/>
              </a:prstGeom>
              <a:gradFill>
                <a:gsLst>
                  <a:gs pos="8000">
                    <a:schemeClr val="bg2">
                      <a:alpha val="0"/>
                    </a:schemeClr>
                  </a:gs>
                  <a:gs pos="100000">
                    <a:schemeClr val="accent2">
                      <a:alpha val="2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33" dirty="0"/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18CDAC2-2D2B-400A-8A3C-070854F44A6F}"/>
                </a:ext>
              </a:extLst>
            </p:cNvPr>
            <p:cNvCxnSpPr/>
            <p:nvPr userDrawn="1"/>
          </p:nvCxnSpPr>
          <p:spPr>
            <a:xfrm flipH="1">
              <a:off x="-1729848" y="4820372"/>
              <a:ext cx="2834640" cy="0"/>
            </a:xfrm>
            <a:prstGeom prst="line">
              <a:avLst/>
            </a:prstGeom>
            <a:noFill/>
            <a:ln w="180975">
              <a:gradFill flip="none" rotWithShape="1"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20C1834-D4EF-4B74-9E57-AA8A00BE9CC5}"/>
              </a:ext>
            </a:extLst>
          </p:cNvPr>
          <p:cNvSpPr/>
          <p:nvPr/>
        </p:nvSpPr>
        <p:spPr>
          <a:xfrm rot="16200000">
            <a:off x="11734322" y="-1217204"/>
            <a:ext cx="230445" cy="3190755"/>
          </a:xfrm>
          <a:prstGeom prst="rect">
            <a:avLst/>
          </a:prstGeom>
          <a:gradFill>
            <a:gsLst>
              <a:gs pos="8000">
                <a:schemeClr val="bg2">
                  <a:alpha val="0"/>
                </a:schemeClr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19BAB54-0CD1-4FBC-88AB-1EC1252E8135}"/>
              </a:ext>
            </a:extLst>
          </p:cNvPr>
          <p:cNvGrpSpPr/>
          <p:nvPr/>
        </p:nvGrpSpPr>
        <p:grpSpPr>
          <a:xfrm rot="10800000">
            <a:off x="5138665" y="-775392"/>
            <a:ext cx="824577" cy="2217888"/>
            <a:chOff x="7552506" y="4000909"/>
            <a:chExt cx="618433" cy="166341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4831F32-D74F-4036-ABDB-E60F75308465}"/>
                </a:ext>
              </a:extLst>
            </p:cNvPr>
            <p:cNvSpPr/>
            <p:nvPr userDrawn="1"/>
          </p:nvSpPr>
          <p:spPr>
            <a:xfrm>
              <a:off x="7781510" y="4000909"/>
              <a:ext cx="172834" cy="1663416"/>
            </a:xfrm>
            <a:prstGeom prst="rect">
              <a:avLst/>
            </a:prstGeom>
            <a:gradFill>
              <a:gsLst>
                <a:gs pos="2000">
                  <a:schemeClr val="bg2">
                    <a:alpha val="0"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DB91906-D166-47F9-A739-B9D01F2E2EFC}"/>
                </a:ext>
              </a:extLst>
            </p:cNvPr>
            <p:cNvSpPr/>
            <p:nvPr userDrawn="1"/>
          </p:nvSpPr>
          <p:spPr>
            <a:xfrm>
              <a:off x="7552506" y="4284910"/>
              <a:ext cx="618433" cy="618433"/>
            </a:xfrm>
            <a:custGeom>
              <a:avLst/>
              <a:gdLst>
                <a:gd name="connsiteX0" fmla="*/ 338245 w 618433"/>
                <a:gd name="connsiteY0" fmla="*/ 617121 h 618433"/>
                <a:gd name="connsiteX1" fmla="*/ 1313 w 618433"/>
                <a:gd name="connsiteY1" fmla="*/ 338245 h 618433"/>
                <a:gd name="connsiteX2" fmla="*/ 280189 w 618433"/>
                <a:gd name="connsiteY2" fmla="*/ 1313 h 618433"/>
                <a:gd name="connsiteX3" fmla="*/ 617121 w 618433"/>
                <a:gd name="connsiteY3" fmla="*/ 280189 h 618433"/>
                <a:gd name="connsiteX4" fmla="*/ 338245 w 618433"/>
                <a:gd name="connsiteY4" fmla="*/ 617121 h 61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33" h="618433">
                  <a:moveTo>
                    <a:pt x="338245" y="617121"/>
                  </a:moveTo>
                  <a:cubicBezTo>
                    <a:pt x="168224" y="632672"/>
                    <a:pt x="17900" y="508266"/>
                    <a:pt x="1313" y="338245"/>
                  </a:cubicBezTo>
                  <a:cubicBezTo>
                    <a:pt x="-14238" y="168224"/>
                    <a:pt x="110168" y="17900"/>
                    <a:pt x="280189" y="1313"/>
                  </a:cubicBezTo>
                  <a:cubicBezTo>
                    <a:pt x="450210" y="-14238"/>
                    <a:pt x="600534" y="110168"/>
                    <a:pt x="617121" y="280189"/>
                  </a:cubicBezTo>
                  <a:cubicBezTo>
                    <a:pt x="632672" y="451247"/>
                    <a:pt x="508266" y="601571"/>
                    <a:pt x="338245" y="617121"/>
                  </a:cubicBezTo>
                  <a:close/>
                </a:path>
              </a:pathLst>
            </a:custGeom>
            <a:noFill/>
            <a:ln w="176202" cap="flat">
              <a:gradFill flip="none" rotWithShape="1">
                <a:gsLst>
                  <a:gs pos="8000">
                    <a:schemeClr val="bg2">
                      <a:alpha val="0"/>
                    </a:schemeClr>
                  </a:gs>
                  <a:gs pos="100000">
                    <a:schemeClr val="accent2">
                      <a:alpha val="24000"/>
                    </a:schemeClr>
                  </a:gs>
                </a:gsLst>
                <a:lin ang="5400000" scaled="1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3733"/>
            </a:p>
          </p:txBody>
        </p:sp>
      </p:grpSp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2E843F1-4C01-4F80-B544-9049C08ABEA6}"/>
              </a:ext>
            </a:extLst>
          </p:cNvPr>
          <p:cNvSpPr txBox="1">
            <a:spLocks/>
          </p:cNvSpPr>
          <p:nvPr/>
        </p:nvSpPr>
        <p:spPr>
          <a:xfrm>
            <a:off x="497657" y="493396"/>
            <a:ext cx="4929801" cy="72526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w="114300" prst="artDeco"/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หลักเกณฑ์การเบิกค่าใช้จ่ายในการประชุม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B354AE5A-8A26-4A0D-AF5F-2CBFBC8C1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098227"/>
              </p:ext>
            </p:extLst>
          </p:nvPr>
        </p:nvGraphicFramePr>
        <p:xfrm>
          <a:off x="497657" y="1315912"/>
          <a:ext cx="11100778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354">
                  <a:extLst>
                    <a:ext uri="{9D8B030D-6E8A-4147-A177-3AD203B41FA5}">
                      <a16:colId xmlns:a16="http://schemas.microsoft.com/office/drawing/2014/main" val="4098177679"/>
                    </a:ext>
                  </a:extLst>
                </a:gridCol>
                <a:gridCol w="2600576">
                  <a:extLst>
                    <a:ext uri="{9D8B030D-6E8A-4147-A177-3AD203B41FA5}">
                      <a16:colId xmlns:a16="http://schemas.microsoft.com/office/drawing/2014/main" val="1027307750"/>
                    </a:ext>
                  </a:extLst>
                </a:gridCol>
                <a:gridCol w="2662549">
                  <a:extLst>
                    <a:ext uri="{9D8B030D-6E8A-4147-A177-3AD203B41FA5}">
                      <a16:colId xmlns:a16="http://schemas.microsoft.com/office/drawing/2014/main" val="3387133954"/>
                    </a:ext>
                  </a:extLst>
                </a:gridCol>
                <a:gridCol w="3321299">
                  <a:extLst>
                    <a:ext uri="{9D8B030D-6E8A-4147-A177-3AD203B41FA5}">
                      <a16:colId xmlns:a16="http://schemas.microsoft.com/office/drawing/2014/main" val="2032336166"/>
                    </a:ext>
                  </a:extLst>
                </a:gridCol>
              </a:tblGrid>
              <a:tr h="320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หลักเกณฑ์/วิธีการ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ระเบียบ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920060"/>
                  </a:ext>
                </a:extLst>
              </a:tr>
              <a:tr h="320359">
                <a:tc rowSpan="8"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ค่าเบี้ยประชุมคณะกรรมการประจำคณะ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ประธาน 550 บาท /ครั้ง</a:t>
                      </a: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เบิกจ่ายจากเงินรายได้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ผู้ที่คณะกรรมการตามข้อบังคับ ระเบียบมหาวิทยาลัยมีมติเชิญเข้าร่วมประชุม</a:t>
                      </a: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ประกาศมหาวิทยาลัยนเรศวร เรื่อง กำหนดอัตราเบี้ยประชุมกรรมการจากเงินรายได้ ลว. 2 มี.ค. 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409691"/>
                  </a:ext>
                </a:extLst>
              </a:tr>
              <a:tr h="320359"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รองประธาน 500 บาท /ครั้ง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585536"/>
                  </a:ext>
                </a:extLst>
              </a:tr>
              <a:tr h="320359"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กรรมการภายนอก 500 บาท /ครั้ง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667774"/>
                  </a:ext>
                </a:extLst>
              </a:tr>
              <a:tr h="320359"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กรรมการภายใน 500 บาท /ครั้ง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539491"/>
                  </a:ext>
                </a:extLst>
              </a:tr>
              <a:tr h="320359"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เลขานุการ 500 บาท /ครั้ง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461658"/>
                  </a:ext>
                </a:extLst>
              </a:tr>
              <a:tr h="320359"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ผู้ช่วยเลขานุการ 500 บาท /ครั้ง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460556"/>
                  </a:ext>
                </a:extLst>
              </a:tr>
              <a:tr h="320359"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 บุคคลภายนอก 1,000 บาท /คน/ครั้ง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722161"/>
                  </a:ext>
                </a:extLst>
              </a:tr>
              <a:tr h="317474"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 บุคลากรมหาวิทยาลัย 500 บาท /คน/ครั้ง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936217"/>
                  </a:ext>
                </a:extLst>
              </a:tr>
              <a:tr h="786336">
                <a:tc>
                  <a:txBody>
                    <a:bodyPr/>
                    <a:lstStyle/>
                    <a:p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ค่าเบี้ยประชุมอาจารย์ผู้รับผิดชอบหลักสูตร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 บาท /คน/ครั้ง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เบิกจ่ายได้ไม่เกิน 2 ครั้งต่อภาคการศึกษา </a:t>
                      </a:r>
                    </a:p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โดยเบิกจ่ายได้หลักสูตรละไม่เกิน 5 คนต่อครั้ง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ประกาศมหาวิทยาลัยนเรศวร เรื่อง อัตราค่าเบี้ยประชุมอาจารย์ผู้รับผิดชอบหลักสูตร คณะศึกษาศาสตร์ มหาวิทยาลัยนเรศวร ลว. 27 ธ.ค. 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99164"/>
                  </a:ext>
                </a:extLst>
              </a:tr>
              <a:tr h="32035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หลักฐานการจ่ายเงิน</a:t>
                      </a:r>
                      <a:r>
                        <a:rPr lang="th-TH" sz="1600" b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การจ่ายค่าเบี้ยประชุมให้ใช้ใบสำคัญรับเงินเป็นหลักฐานการจ่ายเงิน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982169"/>
                  </a:ext>
                </a:extLst>
              </a:tr>
              <a:tr h="1019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ค่าใช้จ่ายอื่น ๆ ที่จำเป็นในการประชุม เช่น ค่าวัสดุ ค่าถ่ายเอกสาร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เบิกตามจ่ายจริง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ดำเนินการตามระเบียบพัสดุ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หนังสือกระทรวงการคลัง เรื่อง รายการค่าใช้สอยตามข้อ 12 ของระเบียบกระทรวงการคลัง ว่าด้วยการเบิกจ่ายค่าใช้จ่ายในการบริหารงานของส่วนราชการ พ.ศ. 2553                     ที่ กค 0406.4/ว 96 ลว. 16 ก.ย. 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243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76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720C1834-D4EF-4B74-9E57-AA8A00BE9CC5}"/>
              </a:ext>
            </a:extLst>
          </p:cNvPr>
          <p:cNvSpPr/>
          <p:nvPr/>
        </p:nvSpPr>
        <p:spPr>
          <a:xfrm rot="16200000">
            <a:off x="11734322" y="-1217204"/>
            <a:ext cx="230445" cy="3190755"/>
          </a:xfrm>
          <a:prstGeom prst="rect">
            <a:avLst/>
          </a:prstGeom>
          <a:gradFill>
            <a:gsLst>
              <a:gs pos="8000">
                <a:schemeClr val="bg2">
                  <a:alpha val="0"/>
                </a:schemeClr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19BAB54-0CD1-4FBC-88AB-1EC1252E8135}"/>
              </a:ext>
            </a:extLst>
          </p:cNvPr>
          <p:cNvGrpSpPr/>
          <p:nvPr/>
        </p:nvGrpSpPr>
        <p:grpSpPr>
          <a:xfrm rot="10800000">
            <a:off x="5138665" y="-775392"/>
            <a:ext cx="824577" cy="2217888"/>
            <a:chOff x="7552506" y="4000909"/>
            <a:chExt cx="618433" cy="166341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4831F32-D74F-4036-ABDB-E60F75308465}"/>
                </a:ext>
              </a:extLst>
            </p:cNvPr>
            <p:cNvSpPr/>
            <p:nvPr userDrawn="1"/>
          </p:nvSpPr>
          <p:spPr>
            <a:xfrm>
              <a:off x="7781510" y="4000909"/>
              <a:ext cx="172834" cy="1663416"/>
            </a:xfrm>
            <a:prstGeom prst="rect">
              <a:avLst/>
            </a:prstGeom>
            <a:gradFill>
              <a:gsLst>
                <a:gs pos="2000">
                  <a:schemeClr val="bg2">
                    <a:alpha val="0"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DB91906-D166-47F9-A739-B9D01F2E2EFC}"/>
                </a:ext>
              </a:extLst>
            </p:cNvPr>
            <p:cNvSpPr/>
            <p:nvPr userDrawn="1"/>
          </p:nvSpPr>
          <p:spPr>
            <a:xfrm>
              <a:off x="7552506" y="4284910"/>
              <a:ext cx="618433" cy="618433"/>
            </a:xfrm>
            <a:custGeom>
              <a:avLst/>
              <a:gdLst>
                <a:gd name="connsiteX0" fmla="*/ 338245 w 618433"/>
                <a:gd name="connsiteY0" fmla="*/ 617121 h 618433"/>
                <a:gd name="connsiteX1" fmla="*/ 1313 w 618433"/>
                <a:gd name="connsiteY1" fmla="*/ 338245 h 618433"/>
                <a:gd name="connsiteX2" fmla="*/ 280189 w 618433"/>
                <a:gd name="connsiteY2" fmla="*/ 1313 h 618433"/>
                <a:gd name="connsiteX3" fmla="*/ 617121 w 618433"/>
                <a:gd name="connsiteY3" fmla="*/ 280189 h 618433"/>
                <a:gd name="connsiteX4" fmla="*/ 338245 w 618433"/>
                <a:gd name="connsiteY4" fmla="*/ 617121 h 61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33" h="618433">
                  <a:moveTo>
                    <a:pt x="338245" y="617121"/>
                  </a:moveTo>
                  <a:cubicBezTo>
                    <a:pt x="168224" y="632672"/>
                    <a:pt x="17900" y="508266"/>
                    <a:pt x="1313" y="338245"/>
                  </a:cubicBezTo>
                  <a:cubicBezTo>
                    <a:pt x="-14238" y="168224"/>
                    <a:pt x="110168" y="17900"/>
                    <a:pt x="280189" y="1313"/>
                  </a:cubicBezTo>
                  <a:cubicBezTo>
                    <a:pt x="450210" y="-14238"/>
                    <a:pt x="600534" y="110168"/>
                    <a:pt x="617121" y="280189"/>
                  </a:cubicBezTo>
                  <a:cubicBezTo>
                    <a:pt x="632672" y="451247"/>
                    <a:pt x="508266" y="601571"/>
                    <a:pt x="338245" y="617121"/>
                  </a:cubicBezTo>
                  <a:close/>
                </a:path>
              </a:pathLst>
            </a:custGeom>
            <a:noFill/>
            <a:ln w="176202" cap="flat">
              <a:gradFill flip="none" rotWithShape="1">
                <a:gsLst>
                  <a:gs pos="8000">
                    <a:schemeClr val="bg2">
                      <a:alpha val="0"/>
                    </a:schemeClr>
                  </a:gs>
                  <a:gs pos="100000">
                    <a:schemeClr val="accent2">
                      <a:alpha val="24000"/>
                    </a:schemeClr>
                  </a:gs>
                </a:gsLst>
                <a:lin ang="5400000" scaled="1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3733"/>
            </a:p>
          </p:txBody>
        </p:sp>
      </p:grpSp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6C94133C-AA50-4ADF-9317-A62115BC51CB}"/>
              </a:ext>
            </a:extLst>
          </p:cNvPr>
          <p:cNvSpPr txBox="1">
            <a:spLocks/>
          </p:cNvSpPr>
          <p:nvPr/>
        </p:nvSpPr>
        <p:spPr>
          <a:xfrm>
            <a:off x="497657" y="493396"/>
            <a:ext cx="4929801" cy="72526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w="114300" prst="artDeco"/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เอกสารประกอบการเบิกจ่ายเงิน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A7F3EEAE-ECD9-4497-BAD6-A299171D1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575555"/>
              </p:ext>
            </p:extLst>
          </p:nvPr>
        </p:nvGraphicFramePr>
        <p:xfrm>
          <a:off x="497657" y="1455202"/>
          <a:ext cx="11098986" cy="490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765">
                  <a:extLst>
                    <a:ext uri="{9D8B030D-6E8A-4147-A177-3AD203B41FA5}">
                      <a16:colId xmlns:a16="http://schemas.microsoft.com/office/drawing/2014/main" val="2969919495"/>
                    </a:ext>
                  </a:extLst>
                </a:gridCol>
                <a:gridCol w="5546221">
                  <a:extLst>
                    <a:ext uri="{9D8B030D-6E8A-4147-A177-3AD203B41FA5}">
                      <a16:colId xmlns:a16="http://schemas.microsoft.com/office/drawing/2014/main" val="3376655036"/>
                    </a:ext>
                  </a:extLst>
                </a:gridCol>
              </a:tblGrid>
              <a:tr h="432311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เอกสารประกอบการเบิกจ่ายเงิน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829727"/>
                  </a:ext>
                </a:extLst>
              </a:tr>
              <a:tr h="1527896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ค่าอาหาร อาหารว่างและเครื่องดื่ม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u="non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บันทึกขออนุมัติเบิกเงิน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ค่าอาหาร อาหารว่างและเครื่องดื่ม</a:t>
                      </a:r>
                      <a:endParaRPr lang="en-US" sz="1600" u="none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u="non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บันทึกขออนุมัติจัดประชุม และงบประมาณ</a:t>
                      </a:r>
                      <a:endParaRPr lang="en-US" sz="1600" u="none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u="non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ใบลงทะเบียนผู้เข้าร่วมประชุม</a:t>
                      </a:r>
                    </a:p>
                    <a:p>
                      <a:r>
                        <a:rPr lang="th-TH" sz="1600" u="non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ใบเสร็จรับเงินค่าอาหาร อาหารว่างและเครื่องดื่ม </a:t>
                      </a: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พร้อมรับรองการจ่ายเงิน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กรณี บุคคลธรรมดาแนบสำเนาบัตรประจำตัวประชาชนและรับรองสำเนาถูกต้อง </a:t>
                      </a:r>
                      <a:endParaRPr lang="th-TH" sz="1600" u="none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163079"/>
                  </a:ext>
                </a:extLst>
              </a:tr>
              <a:tr h="2949195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ค่าใช้จ่ายในการเดินทางผู้ได้รับเชิญเข้าร่วมประชุม (บุคคลภายนอก) เช่น ค่าเช่าที่พัก ค่าพาหนะเดินทาง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จัดทำใบเบิกค่าใช้จ่ายในการเดินทางไปราชการ</a:t>
                      </a:r>
                    </a:p>
                    <a:p>
                      <a:r>
                        <a:rPr lang="th-TH" sz="1600" u="non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บันทึกขออนุมัติจัดประชุม และงบประมาณ</a:t>
                      </a:r>
                    </a:p>
                    <a:p>
                      <a:r>
                        <a:rPr lang="th-TH" sz="1600" u="non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หนังสือเชิญเข้าร่วมประชุม</a:t>
                      </a:r>
                    </a:p>
                    <a:p>
                      <a:r>
                        <a:rPr lang="th-TH" sz="1600" u="non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มติเชิญเข้าร่วมประชุม</a:t>
                      </a:r>
                    </a:p>
                    <a:p>
                      <a:r>
                        <a:rPr lang="th-TH" sz="1600" u="non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ใบเสร็จรับเงินค่าเช่าที่พักของโรงแรมพร้อม 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Folio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หรือใบเสร็จรับเงินของตัวแทนจำหน่าย หรือใบเสร็จรับเงินของตัวแทนจำหน่ายที่พิมพ์ออกจากระบบอิเล็กทรอนิกส์</a:t>
                      </a:r>
                    </a:p>
                    <a:p>
                      <a:r>
                        <a:rPr lang="th-TH" sz="1600" u="non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ใบเสร็จรับเงิน</a:t>
                      </a:r>
                      <a:r>
                        <a:rPr lang="th-TH" sz="1600" u="non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ค่าบัตร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โดยสารเครื่องบินของบริษัทสายการบิน หรือตัวแทนจำหน่าย หรือผู้ประกอบการธุรกิจนำเที่ยว หรือใบรับเงินที่แสดงรายละเอียดการเดินทาง พร้อม 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Boarding Pass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7. </a:t>
                      </a:r>
                      <a:r>
                        <a:rPr lang="th-TH" sz="1600" u="non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ค่า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พาหนะประจำทาง / พาหนะรับจ้าง เขียนรายละเอียดในใบรับรองแทนใบเสร็จรับเงิน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u="non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8. ค่าพาหนะส่วนตัว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ระบุระยะทางของกรมทางหลวง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895109"/>
                  </a:ext>
                </a:extLst>
              </a:tr>
            </a:tbl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0C0FDD58-90AB-4E40-821C-A9143D8906E9}"/>
              </a:ext>
            </a:extLst>
          </p:cNvPr>
          <p:cNvGrpSpPr/>
          <p:nvPr/>
        </p:nvGrpSpPr>
        <p:grpSpPr>
          <a:xfrm>
            <a:off x="-2306464" y="5309888"/>
            <a:ext cx="6470712" cy="2052433"/>
            <a:chOff x="-1729848" y="3982415"/>
            <a:chExt cx="4853034" cy="15393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7644AD9-A622-412F-9A33-D58844B03FDD}"/>
                </a:ext>
              </a:extLst>
            </p:cNvPr>
            <p:cNvGrpSpPr/>
            <p:nvPr/>
          </p:nvGrpSpPr>
          <p:grpSpPr>
            <a:xfrm>
              <a:off x="-871497" y="3982415"/>
              <a:ext cx="3994683" cy="1539325"/>
              <a:chOff x="-871497" y="4514974"/>
              <a:chExt cx="3994683" cy="1539325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8DD2ED3-4F13-4B77-B198-71C750E290F0}"/>
                  </a:ext>
                </a:extLst>
              </p:cNvPr>
              <p:cNvSpPr/>
              <p:nvPr userDrawn="1"/>
            </p:nvSpPr>
            <p:spPr>
              <a:xfrm rot="2700000" flipH="1">
                <a:off x="1638625" y="4569738"/>
                <a:ext cx="1484561" cy="1484561"/>
              </a:xfrm>
              <a:custGeom>
                <a:avLst/>
                <a:gdLst>
                  <a:gd name="connsiteX0" fmla="*/ 1484561 w 1484561"/>
                  <a:gd name="connsiteY0" fmla="*/ 742281 h 1484561"/>
                  <a:gd name="connsiteX1" fmla="*/ 742281 w 1484561"/>
                  <a:gd name="connsiteY1" fmla="*/ 1484562 h 1484561"/>
                  <a:gd name="connsiteX2" fmla="*/ 0 w 1484561"/>
                  <a:gd name="connsiteY2" fmla="*/ 742281 h 1484561"/>
                  <a:gd name="connsiteX3" fmla="*/ 742281 w 1484561"/>
                  <a:gd name="connsiteY3" fmla="*/ 0 h 1484561"/>
                  <a:gd name="connsiteX4" fmla="*/ 1484561 w 1484561"/>
                  <a:gd name="connsiteY4" fmla="*/ 742281 h 148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4561" h="1484561">
                    <a:moveTo>
                      <a:pt x="1484561" y="742281"/>
                    </a:moveTo>
                    <a:cubicBezTo>
                      <a:pt x="1484561" y="1152231"/>
                      <a:pt x="1152231" y="1484562"/>
                      <a:pt x="742281" y="1484562"/>
                    </a:cubicBezTo>
                    <a:cubicBezTo>
                      <a:pt x="332331" y="1484562"/>
                      <a:pt x="0" y="1152231"/>
                      <a:pt x="0" y="742281"/>
                    </a:cubicBezTo>
                    <a:cubicBezTo>
                      <a:pt x="0" y="332331"/>
                      <a:pt x="332331" y="0"/>
                      <a:pt x="742281" y="0"/>
                    </a:cubicBezTo>
                    <a:cubicBezTo>
                      <a:pt x="1152231" y="0"/>
                      <a:pt x="1484561" y="332331"/>
                      <a:pt x="1484561" y="742281"/>
                    </a:cubicBezTo>
                    <a:close/>
                  </a:path>
                </a:pathLst>
              </a:custGeom>
              <a:noFill/>
              <a:ln w="176200" cap="flat">
                <a:gradFill>
                  <a:gsLst>
                    <a:gs pos="0">
                      <a:schemeClr val="bg2">
                        <a:alpha val="0"/>
                      </a:schemeClr>
                    </a:gs>
                    <a:gs pos="100000">
                      <a:schemeClr val="accent2">
                        <a:alpha val="4800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733" dirty="0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8143F46-F0CA-4D51-8A8E-5893BEBC55AF}"/>
                  </a:ext>
                </a:extLst>
              </p:cNvPr>
              <p:cNvCxnSpPr/>
              <p:nvPr userDrawn="1"/>
            </p:nvCxnSpPr>
            <p:spPr>
              <a:xfrm flipH="1">
                <a:off x="753473" y="4983630"/>
                <a:ext cx="1536192" cy="0"/>
              </a:xfrm>
              <a:prstGeom prst="line">
                <a:avLst/>
              </a:prstGeom>
              <a:noFill/>
              <a:ln w="180975">
                <a:gradFill flip="none" rotWithShape="1">
                  <a:gsLst>
                    <a:gs pos="50000">
                      <a:srgbClr val="6BDC77"/>
                    </a:gs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897DF4C-C131-4B48-A2DD-B878776F1FF9}"/>
                  </a:ext>
                </a:extLst>
              </p:cNvPr>
              <p:cNvSpPr/>
              <p:nvPr userDrawn="1"/>
            </p:nvSpPr>
            <p:spPr>
              <a:xfrm rot="16200000">
                <a:off x="238619" y="3404858"/>
                <a:ext cx="172834" cy="2393066"/>
              </a:xfrm>
              <a:prstGeom prst="rect">
                <a:avLst/>
              </a:prstGeom>
              <a:gradFill>
                <a:gsLst>
                  <a:gs pos="8000">
                    <a:schemeClr val="bg2">
                      <a:alpha val="0"/>
                    </a:schemeClr>
                  </a:gs>
                  <a:gs pos="100000">
                    <a:schemeClr val="accent2">
                      <a:alpha val="2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33" dirty="0"/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18CDAC2-2D2B-400A-8A3C-070854F44A6F}"/>
                </a:ext>
              </a:extLst>
            </p:cNvPr>
            <p:cNvCxnSpPr/>
            <p:nvPr userDrawn="1"/>
          </p:nvCxnSpPr>
          <p:spPr>
            <a:xfrm flipH="1">
              <a:off x="-1729848" y="4820372"/>
              <a:ext cx="2834640" cy="0"/>
            </a:xfrm>
            <a:prstGeom prst="line">
              <a:avLst/>
            </a:prstGeom>
            <a:noFill/>
            <a:ln w="180975">
              <a:gradFill flip="none" rotWithShape="1"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420736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0C0FDD58-90AB-4E40-821C-A9143D8906E9}"/>
              </a:ext>
            </a:extLst>
          </p:cNvPr>
          <p:cNvGrpSpPr/>
          <p:nvPr/>
        </p:nvGrpSpPr>
        <p:grpSpPr>
          <a:xfrm>
            <a:off x="-2306464" y="5309888"/>
            <a:ext cx="6470712" cy="2052433"/>
            <a:chOff x="-1729848" y="3982415"/>
            <a:chExt cx="4853034" cy="15393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7644AD9-A622-412F-9A33-D58844B03FDD}"/>
                </a:ext>
              </a:extLst>
            </p:cNvPr>
            <p:cNvGrpSpPr/>
            <p:nvPr/>
          </p:nvGrpSpPr>
          <p:grpSpPr>
            <a:xfrm>
              <a:off x="-871497" y="3982415"/>
              <a:ext cx="3994683" cy="1539325"/>
              <a:chOff x="-871497" y="4514974"/>
              <a:chExt cx="3994683" cy="1539325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8DD2ED3-4F13-4B77-B198-71C750E290F0}"/>
                  </a:ext>
                </a:extLst>
              </p:cNvPr>
              <p:cNvSpPr/>
              <p:nvPr userDrawn="1"/>
            </p:nvSpPr>
            <p:spPr>
              <a:xfrm rot="2700000" flipH="1">
                <a:off x="1638625" y="4569738"/>
                <a:ext cx="1484561" cy="1484561"/>
              </a:xfrm>
              <a:custGeom>
                <a:avLst/>
                <a:gdLst>
                  <a:gd name="connsiteX0" fmla="*/ 1484561 w 1484561"/>
                  <a:gd name="connsiteY0" fmla="*/ 742281 h 1484561"/>
                  <a:gd name="connsiteX1" fmla="*/ 742281 w 1484561"/>
                  <a:gd name="connsiteY1" fmla="*/ 1484562 h 1484561"/>
                  <a:gd name="connsiteX2" fmla="*/ 0 w 1484561"/>
                  <a:gd name="connsiteY2" fmla="*/ 742281 h 1484561"/>
                  <a:gd name="connsiteX3" fmla="*/ 742281 w 1484561"/>
                  <a:gd name="connsiteY3" fmla="*/ 0 h 1484561"/>
                  <a:gd name="connsiteX4" fmla="*/ 1484561 w 1484561"/>
                  <a:gd name="connsiteY4" fmla="*/ 742281 h 148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4561" h="1484561">
                    <a:moveTo>
                      <a:pt x="1484561" y="742281"/>
                    </a:moveTo>
                    <a:cubicBezTo>
                      <a:pt x="1484561" y="1152231"/>
                      <a:pt x="1152231" y="1484562"/>
                      <a:pt x="742281" y="1484562"/>
                    </a:cubicBezTo>
                    <a:cubicBezTo>
                      <a:pt x="332331" y="1484562"/>
                      <a:pt x="0" y="1152231"/>
                      <a:pt x="0" y="742281"/>
                    </a:cubicBezTo>
                    <a:cubicBezTo>
                      <a:pt x="0" y="332331"/>
                      <a:pt x="332331" y="0"/>
                      <a:pt x="742281" y="0"/>
                    </a:cubicBezTo>
                    <a:cubicBezTo>
                      <a:pt x="1152231" y="0"/>
                      <a:pt x="1484561" y="332331"/>
                      <a:pt x="1484561" y="742281"/>
                    </a:cubicBezTo>
                    <a:close/>
                  </a:path>
                </a:pathLst>
              </a:custGeom>
              <a:noFill/>
              <a:ln w="176200" cap="flat">
                <a:gradFill>
                  <a:gsLst>
                    <a:gs pos="0">
                      <a:schemeClr val="bg2">
                        <a:alpha val="0"/>
                      </a:schemeClr>
                    </a:gs>
                    <a:gs pos="100000">
                      <a:schemeClr val="accent2">
                        <a:alpha val="4800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733" dirty="0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8143F46-F0CA-4D51-8A8E-5893BEBC55AF}"/>
                  </a:ext>
                </a:extLst>
              </p:cNvPr>
              <p:cNvCxnSpPr/>
              <p:nvPr userDrawn="1"/>
            </p:nvCxnSpPr>
            <p:spPr>
              <a:xfrm flipH="1">
                <a:off x="753473" y="4983630"/>
                <a:ext cx="1536192" cy="0"/>
              </a:xfrm>
              <a:prstGeom prst="line">
                <a:avLst/>
              </a:prstGeom>
              <a:noFill/>
              <a:ln w="180975">
                <a:gradFill flip="none" rotWithShape="1">
                  <a:gsLst>
                    <a:gs pos="50000">
                      <a:srgbClr val="6BDC77"/>
                    </a:gs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897DF4C-C131-4B48-A2DD-B878776F1FF9}"/>
                  </a:ext>
                </a:extLst>
              </p:cNvPr>
              <p:cNvSpPr/>
              <p:nvPr userDrawn="1"/>
            </p:nvSpPr>
            <p:spPr>
              <a:xfrm rot="16200000">
                <a:off x="238619" y="3404858"/>
                <a:ext cx="172834" cy="2393066"/>
              </a:xfrm>
              <a:prstGeom prst="rect">
                <a:avLst/>
              </a:prstGeom>
              <a:gradFill>
                <a:gsLst>
                  <a:gs pos="8000">
                    <a:schemeClr val="bg2">
                      <a:alpha val="0"/>
                    </a:schemeClr>
                  </a:gs>
                  <a:gs pos="100000">
                    <a:schemeClr val="accent2">
                      <a:alpha val="2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33" dirty="0"/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18CDAC2-2D2B-400A-8A3C-070854F44A6F}"/>
                </a:ext>
              </a:extLst>
            </p:cNvPr>
            <p:cNvCxnSpPr/>
            <p:nvPr userDrawn="1"/>
          </p:nvCxnSpPr>
          <p:spPr>
            <a:xfrm flipH="1">
              <a:off x="-1729848" y="4820372"/>
              <a:ext cx="2834640" cy="0"/>
            </a:xfrm>
            <a:prstGeom prst="line">
              <a:avLst/>
            </a:prstGeom>
            <a:noFill/>
            <a:ln w="180975">
              <a:gradFill flip="none" rotWithShape="1"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20C1834-D4EF-4B74-9E57-AA8A00BE9CC5}"/>
              </a:ext>
            </a:extLst>
          </p:cNvPr>
          <p:cNvSpPr/>
          <p:nvPr/>
        </p:nvSpPr>
        <p:spPr>
          <a:xfrm rot="16200000">
            <a:off x="11734322" y="-1217204"/>
            <a:ext cx="230445" cy="3190755"/>
          </a:xfrm>
          <a:prstGeom prst="rect">
            <a:avLst/>
          </a:prstGeom>
          <a:gradFill>
            <a:gsLst>
              <a:gs pos="8000">
                <a:schemeClr val="bg2">
                  <a:alpha val="0"/>
                </a:schemeClr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19BAB54-0CD1-4FBC-88AB-1EC1252E8135}"/>
              </a:ext>
            </a:extLst>
          </p:cNvPr>
          <p:cNvGrpSpPr/>
          <p:nvPr/>
        </p:nvGrpSpPr>
        <p:grpSpPr>
          <a:xfrm rot="10800000">
            <a:off x="5138665" y="-775392"/>
            <a:ext cx="824577" cy="2217888"/>
            <a:chOff x="7552506" y="4000909"/>
            <a:chExt cx="618433" cy="166341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4831F32-D74F-4036-ABDB-E60F75308465}"/>
                </a:ext>
              </a:extLst>
            </p:cNvPr>
            <p:cNvSpPr/>
            <p:nvPr userDrawn="1"/>
          </p:nvSpPr>
          <p:spPr>
            <a:xfrm>
              <a:off x="7781510" y="4000909"/>
              <a:ext cx="172834" cy="1663416"/>
            </a:xfrm>
            <a:prstGeom prst="rect">
              <a:avLst/>
            </a:prstGeom>
            <a:gradFill>
              <a:gsLst>
                <a:gs pos="2000">
                  <a:schemeClr val="bg2">
                    <a:alpha val="0"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DB91906-D166-47F9-A739-B9D01F2E2EFC}"/>
                </a:ext>
              </a:extLst>
            </p:cNvPr>
            <p:cNvSpPr/>
            <p:nvPr userDrawn="1"/>
          </p:nvSpPr>
          <p:spPr>
            <a:xfrm>
              <a:off x="7552506" y="4284910"/>
              <a:ext cx="618433" cy="618433"/>
            </a:xfrm>
            <a:custGeom>
              <a:avLst/>
              <a:gdLst>
                <a:gd name="connsiteX0" fmla="*/ 338245 w 618433"/>
                <a:gd name="connsiteY0" fmla="*/ 617121 h 618433"/>
                <a:gd name="connsiteX1" fmla="*/ 1313 w 618433"/>
                <a:gd name="connsiteY1" fmla="*/ 338245 h 618433"/>
                <a:gd name="connsiteX2" fmla="*/ 280189 w 618433"/>
                <a:gd name="connsiteY2" fmla="*/ 1313 h 618433"/>
                <a:gd name="connsiteX3" fmla="*/ 617121 w 618433"/>
                <a:gd name="connsiteY3" fmla="*/ 280189 h 618433"/>
                <a:gd name="connsiteX4" fmla="*/ 338245 w 618433"/>
                <a:gd name="connsiteY4" fmla="*/ 617121 h 61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33" h="618433">
                  <a:moveTo>
                    <a:pt x="338245" y="617121"/>
                  </a:moveTo>
                  <a:cubicBezTo>
                    <a:pt x="168224" y="632672"/>
                    <a:pt x="17900" y="508266"/>
                    <a:pt x="1313" y="338245"/>
                  </a:cubicBezTo>
                  <a:cubicBezTo>
                    <a:pt x="-14238" y="168224"/>
                    <a:pt x="110168" y="17900"/>
                    <a:pt x="280189" y="1313"/>
                  </a:cubicBezTo>
                  <a:cubicBezTo>
                    <a:pt x="450210" y="-14238"/>
                    <a:pt x="600534" y="110168"/>
                    <a:pt x="617121" y="280189"/>
                  </a:cubicBezTo>
                  <a:cubicBezTo>
                    <a:pt x="632672" y="451247"/>
                    <a:pt x="508266" y="601571"/>
                    <a:pt x="338245" y="617121"/>
                  </a:cubicBezTo>
                  <a:close/>
                </a:path>
              </a:pathLst>
            </a:custGeom>
            <a:noFill/>
            <a:ln w="176202" cap="flat">
              <a:gradFill flip="none" rotWithShape="1">
                <a:gsLst>
                  <a:gs pos="8000">
                    <a:schemeClr val="bg2">
                      <a:alpha val="0"/>
                    </a:schemeClr>
                  </a:gs>
                  <a:gs pos="100000">
                    <a:schemeClr val="accent2">
                      <a:alpha val="24000"/>
                    </a:schemeClr>
                  </a:gs>
                </a:gsLst>
                <a:lin ang="5400000" scaled="1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3733"/>
            </a:p>
          </p:txBody>
        </p:sp>
      </p:grpSp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6C94133C-AA50-4ADF-9317-A62115BC51CB}"/>
              </a:ext>
            </a:extLst>
          </p:cNvPr>
          <p:cNvSpPr txBox="1">
            <a:spLocks/>
          </p:cNvSpPr>
          <p:nvPr/>
        </p:nvSpPr>
        <p:spPr>
          <a:xfrm>
            <a:off x="497657" y="493396"/>
            <a:ext cx="4929801" cy="72526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w="114300" prst="artDeco"/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เอกสารประกอบการเบิกจ่ายเงิน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A7F3EEAE-ECD9-4497-BAD6-A299171D1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856815"/>
              </p:ext>
            </p:extLst>
          </p:nvPr>
        </p:nvGraphicFramePr>
        <p:xfrm>
          <a:off x="489990" y="1388088"/>
          <a:ext cx="11098986" cy="522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765">
                  <a:extLst>
                    <a:ext uri="{9D8B030D-6E8A-4147-A177-3AD203B41FA5}">
                      <a16:colId xmlns:a16="http://schemas.microsoft.com/office/drawing/2014/main" val="2969919495"/>
                    </a:ext>
                  </a:extLst>
                </a:gridCol>
                <a:gridCol w="5546221">
                  <a:extLst>
                    <a:ext uri="{9D8B030D-6E8A-4147-A177-3AD203B41FA5}">
                      <a16:colId xmlns:a16="http://schemas.microsoft.com/office/drawing/2014/main" val="3376655036"/>
                    </a:ext>
                  </a:extLst>
                </a:gridCol>
              </a:tblGrid>
              <a:tr h="321778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เอกสารประกอบการเบิกจ่ายเงิน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829727"/>
                  </a:ext>
                </a:extLst>
              </a:tr>
              <a:tr h="321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ค่าเช่าห้องประชุม/ค่าธรรมเนียมการใช้สถานที่/ค่าบำรุงสถานที่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634956"/>
                  </a:ext>
                </a:extLst>
              </a:tr>
              <a:tr h="321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3.1 จัดในสถานที่ราชการ/รัฐวิสาหกิจ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>
                        <a:buClrTx/>
                        <a:buSzTx/>
                        <a:buFontTx/>
                        <a:buNone/>
                      </a:pPr>
                      <a:r>
                        <a:rPr lang="th-TH" sz="1500" b="0" u="none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บันทึกขออนุมัติเบิกเงิน</a:t>
                      </a:r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ค่าเช่าห้องประชุม/ค่าธรรมเนียมการใช้สถานที่/ค่าบำรุงสถานที่ </a:t>
                      </a:r>
                    </a:p>
                    <a:p>
                      <a:r>
                        <a:rPr lang="th-TH" sz="1500" b="0" u="none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500" b="0" u="non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บันทึกขออนุมัติจัดประชุม และงบประมาณ</a:t>
                      </a:r>
                    </a:p>
                    <a:p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ใบเสร็จรับเงิน พร้อมรับรองการจ่ายเงิน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935389"/>
                  </a:ext>
                </a:extLst>
              </a:tr>
              <a:tr h="468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3.2 จัดในมหาวิทยาลัยนเรศวร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536484"/>
                  </a:ext>
                </a:extLst>
              </a:tr>
              <a:tr h="555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3.3 จัดในสถานที่เอกชน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ใหดำเนินการตามระเบียบพัสดุ ฯ หากการจ้างเหมาวงเงินตั้งแต่ 5,000 บาทขึ้นไป ตองดำเนินการในระบบ </a:t>
                      </a:r>
                      <a:r>
                        <a:rPr lang="en-US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e-GP </a:t>
                      </a:r>
                      <a:r>
                        <a:rPr lang="th-TH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ไม่วาจะยืมเงินหรือไม่ก็ตาม 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920399"/>
                  </a:ext>
                </a:extLst>
              </a:tr>
              <a:tr h="1725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ค่าเบี้ยประชุมคณะกรรมการประจำคณะ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ClrTx/>
                        <a:buSzTx/>
                        <a:buFontTx/>
                        <a:buNone/>
                      </a:pPr>
                      <a:r>
                        <a:rPr lang="th-TH" sz="1500" b="0" u="none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บันทึกขออนุมัติเบิกเงิน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ค่าเบี้ยประชุมคณะกรรมการประจำคณะ</a:t>
                      </a:r>
                      <a:endParaRPr lang="th-TH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500" b="0" u="none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500" b="0" u="non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บันทึกขออนุมัติจัดประชุม และงบประมาณ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u="non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ใบลงทะเบียนผู้เข้าร่วมประชุม</a:t>
                      </a:r>
                    </a:p>
                    <a:p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ใบสำคัญรับเงิน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ค่าเบี้ยประชุมคณะกรรมการประจำคณะ</a:t>
                      </a:r>
                    </a:p>
                    <a:p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คำสั่งแต่งตั้งคณะกรรมการประจำคณะ</a:t>
                      </a:r>
                    </a:p>
                    <a:p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มติเชิญบุคคลอื่นเข้าร่วมประชุม</a:t>
                      </a:r>
                    </a:p>
                    <a:p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หนังสือเชิญเข้าร่วมประชุม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12764"/>
                  </a:ext>
                </a:extLst>
              </a:tr>
              <a:tr h="1491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ค่าเบี้ยประชุมอาจารย์ผู้รับผิดชอบหลักสูตร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ClrTx/>
                        <a:buSzTx/>
                        <a:buFontTx/>
                        <a:buNone/>
                      </a:pPr>
                      <a:r>
                        <a:rPr lang="th-TH" sz="1500" b="0" u="none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บันทึกขออนุมัติเบิกเงิน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ค่าเบี้ยประชุมอาจารย์ผู้รับผิดชอบหลักสูตร</a:t>
                      </a:r>
                      <a:endParaRPr lang="th-TH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500" b="0" u="none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500" b="0" u="non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บันทึกขออนุมัติจัดประชุม และงบประมาณ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u="non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ใบลงทะเบียนผู้เข้าร่วมประชุม</a:t>
                      </a:r>
                    </a:p>
                    <a:p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ใบสำคัญรับเงิน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ค่าเบี้ยประชุมอาจารย์ผู้รับผิดชอบหลักสูตร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คำสั่งแต่งตั้งอาจารย์ผู้รับผิดชอบหลักสูตร</a:t>
                      </a:r>
                    </a:p>
                    <a:p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หนังสือเชิญเข้าร่วมประชุม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008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21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0C0FDD58-90AB-4E40-821C-A9143D8906E9}"/>
              </a:ext>
            </a:extLst>
          </p:cNvPr>
          <p:cNvGrpSpPr/>
          <p:nvPr/>
        </p:nvGrpSpPr>
        <p:grpSpPr>
          <a:xfrm>
            <a:off x="-2306464" y="5309888"/>
            <a:ext cx="6470712" cy="2052433"/>
            <a:chOff x="-1729848" y="3982415"/>
            <a:chExt cx="4853034" cy="15393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7644AD9-A622-412F-9A33-D58844B03FDD}"/>
                </a:ext>
              </a:extLst>
            </p:cNvPr>
            <p:cNvGrpSpPr/>
            <p:nvPr/>
          </p:nvGrpSpPr>
          <p:grpSpPr>
            <a:xfrm>
              <a:off x="-871497" y="3982415"/>
              <a:ext cx="3994683" cy="1539325"/>
              <a:chOff x="-871497" y="4514974"/>
              <a:chExt cx="3994683" cy="1539325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8DD2ED3-4F13-4B77-B198-71C750E290F0}"/>
                  </a:ext>
                </a:extLst>
              </p:cNvPr>
              <p:cNvSpPr/>
              <p:nvPr userDrawn="1"/>
            </p:nvSpPr>
            <p:spPr>
              <a:xfrm rot="2700000" flipH="1">
                <a:off x="1638625" y="4569738"/>
                <a:ext cx="1484561" cy="1484561"/>
              </a:xfrm>
              <a:custGeom>
                <a:avLst/>
                <a:gdLst>
                  <a:gd name="connsiteX0" fmla="*/ 1484561 w 1484561"/>
                  <a:gd name="connsiteY0" fmla="*/ 742281 h 1484561"/>
                  <a:gd name="connsiteX1" fmla="*/ 742281 w 1484561"/>
                  <a:gd name="connsiteY1" fmla="*/ 1484562 h 1484561"/>
                  <a:gd name="connsiteX2" fmla="*/ 0 w 1484561"/>
                  <a:gd name="connsiteY2" fmla="*/ 742281 h 1484561"/>
                  <a:gd name="connsiteX3" fmla="*/ 742281 w 1484561"/>
                  <a:gd name="connsiteY3" fmla="*/ 0 h 1484561"/>
                  <a:gd name="connsiteX4" fmla="*/ 1484561 w 1484561"/>
                  <a:gd name="connsiteY4" fmla="*/ 742281 h 148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4561" h="1484561">
                    <a:moveTo>
                      <a:pt x="1484561" y="742281"/>
                    </a:moveTo>
                    <a:cubicBezTo>
                      <a:pt x="1484561" y="1152231"/>
                      <a:pt x="1152231" y="1484562"/>
                      <a:pt x="742281" y="1484562"/>
                    </a:cubicBezTo>
                    <a:cubicBezTo>
                      <a:pt x="332331" y="1484562"/>
                      <a:pt x="0" y="1152231"/>
                      <a:pt x="0" y="742281"/>
                    </a:cubicBezTo>
                    <a:cubicBezTo>
                      <a:pt x="0" y="332331"/>
                      <a:pt x="332331" y="0"/>
                      <a:pt x="742281" y="0"/>
                    </a:cubicBezTo>
                    <a:cubicBezTo>
                      <a:pt x="1152231" y="0"/>
                      <a:pt x="1484561" y="332331"/>
                      <a:pt x="1484561" y="742281"/>
                    </a:cubicBezTo>
                    <a:close/>
                  </a:path>
                </a:pathLst>
              </a:custGeom>
              <a:noFill/>
              <a:ln w="176200" cap="flat">
                <a:gradFill>
                  <a:gsLst>
                    <a:gs pos="0">
                      <a:schemeClr val="bg2">
                        <a:alpha val="0"/>
                      </a:schemeClr>
                    </a:gs>
                    <a:gs pos="100000">
                      <a:schemeClr val="accent2">
                        <a:alpha val="48000"/>
                      </a:scheme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733" dirty="0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8143F46-F0CA-4D51-8A8E-5893BEBC55AF}"/>
                  </a:ext>
                </a:extLst>
              </p:cNvPr>
              <p:cNvCxnSpPr/>
              <p:nvPr userDrawn="1"/>
            </p:nvCxnSpPr>
            <p:spPr>
              <a:xfrm flipH="1">
                <a:off x="753473" y="4983630"/>
                <a:ext cx="1536192" cy="0"/>
              </a:xfrm>
              <a:prstGeom prst="line">
                <a:avLst/>
              </a:prstGeom>
              <a:noFill/>
              <a:ln w="180975">
                <a:gradFill flip="none" rotWithShape="1">
                  <a:gsLst>
                    <a:gs pos="50000">
                      <a:srgbClr val="6BDC77"/>
                    </a:gs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897DF4C-C131-4B48-A2DD-B878776F1FF9}"/>
                  </a:ext>
                </a:extLst>
              </p:cNvPr>
              <p:cNvSpPr/>
              <p:nvPr userDrawn="1"/>
            </p:nvSpPr>
            <p:spPr>
              <a:xfrm rot="16200000">
                <a:off x="238619" y="3404858"/>
                <a:ext cx="172834" cy="2393066"/>
              </a:xfrm>
              <a:prstGeom prst="rect">
                <a:avLst/>
              </a:prstGeom>
              <a:gradFill>
                <a:gsLst>
                  <a:gs pos="8000">
                    <a:schemeClr val="bg2">
                      <a:alpha val="0"/>
                    </a:schemeClr>
                  </a:gs>
                  <a:gs pos="100000">
                    <a:schemeClr val="accent2">
                      <a:alpha val="2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33" dirty="0"/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18CDAC2-2D2B-400A-8A3C-070854F44A6F}"/>
                </a:ext>
              </a:extLst>
            </p:cNvPr>
            <p:cNvCxnSpPr/>
            <p:nvPr userDrawn="1"/>
          </p:nvCxnSpPr>
          <p:spPr>
            <a:xfrm flipH="1">
              <a:off x="-1729848" y="4820372"/>
              <a:ext cx="2834640" cy="0"/>
            </a:xfrm>
            <a:prstGeom prst="line">
              <a:avLst/>
            </a:prstGeom>
            <a:noFill/>
            <a:ln w="180975">
              <a:gradFill flip="none" rotWithShape="1"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20C1834-D4EF-4B74-9E57-AA8A00BE9CC5}"/>
              </a:ext>
            </a:extLst>
          </p:cNvPr>
          <p:cNvSpPr/>
          <p:nvPr/>
        </p:nvSpPr>
        <p:spPr>
          <a:xfrm rot="16200000">
            <a:off x="11734322" y="-1217204"/>
            <a:ext cx="230445" cy="3190755"/>
          </a:xfrm>
          <a:prstGeom prst="rect">
            <a:avLst/>
          </a:prstGeom>
          <a:gradFill>
            <a:gsLst>
              <a:gs pos="8000">
                <a:schemeClr val="bg2">
                  <a:alpha val="0"/>
                </a:schemeClr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19BAB54-0CD1-4FBC-88AB-1EC1252E8135}"/>
              </a:ext>
            </a:extLst>
          </p:cNvPr>
          <p:cNvGrpSpPr/>
          <p:nvPr/>
        </p:nvGrpSpPr>
        <p:grpSpPr>
          <a:xfrm rot="10800000">
            <a:off x="5138665" y="-775392"/>
            <a:ext cx="824577" cy="2217888"/>
            <a:chOff x="7552506" y="4000909"/>
            <a:chExt cx="618433" cy="166341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4831F32-D74F-4036-ABDB-E60F75308465}"/>
                </a:ext>
              </a:extLst>
            </p:cNvPr>
            <p:cNvSpPr/>
            <p:nvPr userDrawn="1"/>
          </p:nvSpPr>
          <p:spPr>
            <a:xfrm>
              <a:off x="7781510" y="4000909"/>
              <a:ext cx="172834" cy="1663416"/>
            </a:xfrm>
            <a:prstGeom prst="rect">
              <a:avLst/>
            </a:prstGeom>
            <a:gradFill>
              <a:gsLst>
                <a:gs pos="2000">
                  <a:schemeClr val="bg2">
                    <a:alpha val="0"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DB91906-D166-47F9-A739-B9D01F2E2EFC}"/>
                </a:ext>
              </a:extLst>
            </p:cNvPr>
            <p:cNvSpPr/>
            <p:nvPr userDrawn="1"/>
          </p:nvSpPr>
          <p:spPr>
            <a:xfrm>
              <a:off x="7552506" y="4284910"/>
              <a:ext cx="618433" cy="618433"/>
            </a:xfrm>
            <a:custGeom>
              <a:avLst/>
              <a:gdLst>
                <a:gd name="connsiteX0" fmla="*/ 338245 w 618433"/>
                <a:gd name="connsiteY0" fmla="*/ 617121 h 618433"/>
                <a:gd name="connsiteX1" fmla="*/ 1313 w 618433"/>
                <a:gd name="connsiteY1" fmla="*/ 338245 h 618433"/>
                <a:gd name="connsiteX2" fmla="*/ 280189 w 618433"/>
                <a:gd name="connsiteY2" fmla="*/ 1313 h 618433"/>
                <a:gd name="connsiteX3" fmla="*/ 617121 w 618433"/>
                <a:gd name="connsiteY3" fmla="*/ 280189 h 618433"/>
                <a:gd name="connsiteX4" fmla="*/ 338245 w 618433"/>
                <a:gd name="connsiteY4" fmla="*/ 617121 h 61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33" h="618433">
                  <a:moveTo>
                    <a:pt x="338245" y="617121"/>
                  </a:moveTo>
                  <a:cubicBezTo>
                    <a:pt x="168224" y="632672"/>
                    <a:pt x="17900" y="508266"/>
                    <a:pt x="1313" y="338245"/>
                  </a:cubicBezTo>
                  <a:cubicBezTo>
                    <a:pt x="-14238" y="168224"/>
                    <a:pt x="110168" y="17900"/>
                    <a:pt x="280189" y="1313"/>
                  </a:cubicBezTo>
                  <a:cubicBezTo>
                    <a:pt x="450210" y="-14238"/>
                    <a:pt x="600534" y="110168"/>
                    <a:pt x="617121" y="280189"/>
                  </a:cubicBezTo>
                  <a:cubicBezTo>
                    <a:pt x="632672" y="451247"/>
                    <a:pt x="508266" y="601571"/>
                    <a:pt x="338245" y="617121"/>
                  </a:cubicBezTo>
                  <a:close/>
                </a:path>
              </a:pathLst>
            </a:custGeom>
            <a:noFill/>
            <a:ln w="176202" cap="flat">
              <a:gradFill flip="none" rotWithShape="1">
                <a:gsLst>
                  <a:gs pos="8000">
                    <a:schemeClr val="bg2">
                      <a:alpha val="0"/>
                    </a:schemeClr>
                  </a:gs>
                  <a:gs pos="100000">
                    <a:schemeClr val="accent2">
                      <a:alpha val="24000"/>
                    </a:schemeClr>
                  </a:gs>
                </a:gsLst>
                <a:lin ang="5400000" scaled="1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3733"/>
            </a:p>
          </p:txBody>
        </p:sp>
      </p:grpSp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3FD75F5E-9F5D-4A75-9F7E-E0E31671A781}"/>
              </a:ext>
            </a:extLst>
          </p:cNvPr>
          <p:cNvSpPr txBox="1">
            <a:spLocks/>
          </p:cNvSpPr>
          <p:nvPr/>
        </p:nvSpPr>
        <p:spPr>
          <a:xfrm>
            <a:off x="676657" y="803566"/>
            <a:ext cx="3400492" cy="558509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spc="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ประเด็นคำถาม - คำตอบ</a:t>
            </a:r>
          </a:p>
        </p:txBody>
      </p:sp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2C1C9FB3-6C51-4D7B-B725-CB60EA141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332799"/>
              </p:ext>
            </p:extLst>
          </p:nvPr>
        </p:nvGraphicFramePr>
        <p:xfrm>
          <a:off x="668893" y="1458255"/>
          <a:ext cx="10690426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213">
                  <a:extLst>
                    <a:ext uri="{9D8B030D-6E8A-4147-A177-3AD203B41FA5}">
                      <a16:colId xmlns:a16="http://schemas.microsoft.com/office/drawing/2014/main" val="53062139"/>
                    </a:ext>
                  </a:extLst>
                </a:gridCol>
                <a:gridCol w="5345213">
                  <a:extLst>
                    <a:ext uri="{9D8B030D-6E8A-4147-A177-3AD203B41FA5}">
                      <a16:colId xmlns:a16="http://schemas.microsoft.com/office/drawing/2014/main" val="2628859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คำถาม</a:t>
                      </a:r>
                      <a:endParaRPr lang="en-US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คำตอบ</a:t>
                      </a:r>
                      <a:endParaRPr lang="en-US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78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การจัดประชุมระยะเวลา 09.00 – 12.00 น. จะเบิกค่าอาหารกลางวันได้หรือไม่</a:t>
                      </a:r>
                      <a:endParaRPr lang="en-US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เบิกไม่ได้ การเบิกค่าอาหารในการประชุม จะสามารถเบิกได้ถ้ามีช่วงระยะเวลาการประชุมคาบเกี่ยวในมื้ออาหารกลางวัน เช่น มีการประชุมถึงเวลาประมาณ 13.30 น. ก็สามารถเบิกอาหารกลางวันได้</a:t>
                      </a:r>
                      <a:endParaRPr lang="en-US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72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ค่าใช้จ่ายในการจัดประชุมออนไลน์ เช่น ค่าอาหารกลางวัน อาหารว่างและเครื่องดื่ม สามารถเบิกได้หรือไม่</a:t>
                      </a:r>
                      <a:endParaRPr lang="en-US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เบิกไม่ได้ เนื่องจาก ค่าอาหารกลางวัน อาหารว่างและเครื่องดื่ม เบิกได้เฉพาะผู้เข้าร่วมการประชุมในห้องประชุมเท่านั้น</a:t>
                      </a:r>
                      <a:endParaRPr lang="en-US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54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th-TH" sz="160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ที่มา สำนักงานคลังจังหวัดกระบี่ 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https://www.cgd.go.th/cs/kbi/kbi/003_%E0%B8%9D%E0%B8%B6%E0%B8%81%E0%B8%AD%E0%B8%9A%E0%B8%A3%E0%B8%A1.html</a:t>
                      </a:r>
                      <a:r>
                        <a:rPr lang="th-TH" sz="160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FAQ</a:t>
                      </a:r>
                      <a:r>
                        <a:rPr lang="th-TH" sz="160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ระเบียบค่าใช้จ่ายในการฝึกอบรม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85428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0B5943A2-D2DB-4686-9B7A-1B36CBD5C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283631"/>
              </p:ext>
            </p:extLst>
          </p:nvPr>
        </p:nvGraphicFramePr>
        <p:xfrm>
          <a:off x="676657" y="3673224"/>
          <a:ext cx="10690426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213">
                  <a:extLst>
                    <a:ext uri="{9D8B030D-6E8A-4147-A177-3AD203B41FA5}">
                      <a16:colId xmlns:a16="http://schemas.microsoft.com/office/drawing/2014/main" val="53062139"/>
                    </a:ext>
                  </a:extLst>
                </a:gridCol>
                <a:gridCol w="5345213">
                  <a:extLst>
                    <a:ext uri="{9D8B030D-6E8A-4147-A177-3AD203B41FA5}">
                      <a16:colId xmlns:a16="http://schemas.microsoft.com/office/drawing/2014/main" val="2628859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คำถาม</a:t>
                      </a:r>
                      <a:endParaRPr lang="en-US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คำตอบ</a:t>
                      </a:r>
                      <a:endParaRPr lang="en-US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78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การจัดประชุม หมายถึง</a:t>
                      </a:r>
                      <a:endParaRPr lang="en-US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การจัดประชุมในเนื้อหาที่เกี่ยวข้องกับภารกิจและการปฏิบัติงานของทางราชการ โดยมีลักษณะเป็นวาระในการจัดประชุม และรวมถึงการหารือในประเด็นต่าง ๆ ที่ต้องมีการร่วมกันรับทราบ รับฟังและหาแนวทางการแก้ไขปัญหา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หลักเกณฑ์และอัตราการเบิกจ่าย เบิกจ่ายได้ตามระเบียบกระทรวงการคลัง ว่าด้วยการเบิกค่าใช้จ่ายในการบริหารงานส่วนราชการ พ.ศ. 2553 และรวมถึงประกาศหลักเกณฑ์ที่มหาวิทยาลัยกำหนดเพิ่มเติม</a:t>
                      </a:r>
                      <a:endParaRPr lang="en-US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72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54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ที่มา กองคลัง มหาวิทยาลัยนเรศวร 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https://www.finance.nu.ac.th/Official/index.php?p=knowledgeshow&amp;id=301</a:t>
                      </a:r>
                      <a:r>
                        <a:rPr lang="th-TH" sz="160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คลังความรู้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85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67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81BB9-7B7B-4A2B-B373-05CCF6B34C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C56C08-2F17-4535-A744-C856B017A4DF}"/>
              </a:ext>
            </a:extLst>
          </p:cNvPr>
          <p:cNvCxnSpPr>
            <a:cxnSpLocks/>
          </p:cNvCxnSpPr>
          <p:nvPr/>
        </p:nvCxnSpPr>
        <p:spPr>
          <a:xfrm>
            <a:off x="6158847" y="5479383"/>
            <a:ext cx="505968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1C9445-9211-4ABB-8832-FB4B9924A17E}"/>
              </a:ext>
            </a:extLst>
          </p:cNvPr>
          <p:cNvGrpSpPr/>
          <p:nvPr/>
        </p:nvGrpSpPr>
        <p:grpSpPr>
          <a:xfrm>
            <a:off x="-2919261" y="-391603"/>
            <a:ext cx="8915737" cy="7982209"/>
            <a:chOff x="-2189446" y="-293703"/>
            <a:chExt cx="6686803" cy="598665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BCF8848-FD40-4D98-9AFC-1D2FB48AC46E}"/>
                </a:ext>
              </a:extLst>
            </p:cNvPr>
            <p:cNvSpPr/>
            <p:nvPr/>
          </p:nvSpPr>
          <p:spPr>
            <a:xfrm rot="5400000">
              <a:off x="1399590" y="1623951"/>
              <a:ext cx="990265" cy="990433"/>
            </a:xfrm>
            <a:custGeom>
              <a:avLst/>
              <a:gdLst>
                <a:gd name="connsiteX0" fmla="*/ 541351 w 990265"/>
                <a:gd name="connsiteY0" fmla="*/ 988175 h 990433"/>
                <a:gd name="connsiteX1" fmla="*/ 2259 w 990265"/>
                <a:gd name="connsiteY1" fmla="*/ 541351 h 990433"/>
                <a:gd name="connsiteX2" fmla="*/ 449083 w 990265"/>
                <a:gd name="connsiteY2" fmla="*/ 2259 h 990433"/>
                <a:gd name="connsiteX3" fmla="*/ 988175 w 990265"/>
                <a:gd name="connsiteY3" fmla="*/ 449083 h 990433"/>
                <a:gd name="connsiteX4" fmla="*/ 541351 w 990265"/>
                <a:gd name="connsiteY4" fmla="*/ 988175 h 99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265" h="990433">
                  <a:moveTo>
                    <a:pt x="541351" y="988175"/>
                  </a:moveTo>
                  <a:cubicBezTo>
                    <a:pt x="268695" y="1014093"/>
                    <a:pt x="28177" y="814007"/>
                    <a:pt x="2259" y="541351"/>
                  </a:cubicBezTo>
                  <a:cubicBezTo>
                    <a:pt x="-23659" y="268695"/>
                    <a:pt x="176427" y="28177"/>
                    <a:pt x="449083" y="2259"/>
                  </a:cubicBezTo>
                  <a:cubicBezTo>
                    <a:pt x="721739" y="-23659"/>
                    <a:pt x="962257" y="176427"/>
                    <a:pt x="988175" y="449083"/>
                  </a:cubicBezTo>
                  <a:cubicBezTo>
                    <a:pt x="1013056" y="721739"/>
                    <a:pt x="812970" y="962257"/>
                    <a:pt x="541351" y="988175"/>
                  </a:cubicBezTo>
                  <a:close/>
                </a:path>
              </a:pathLst>
            </a:custGeom>
            <a:noFill/>
            <a:ln w="176202" cap="flat">
              <a:gradFill flip="none" rotWithShape="1">
                <a:gsLst>
                  <a:gs pos="53000">
                    <a:schemeClr val="bg2">
                      <a:alpha val="0"/>
                    </a:schemeClr>
                  </a:gs>
                  <a:gs pos="100000">
                    <a:schemeClr val="accent2">
                      <a:alpha val="24000"/>
                    </a:schemeClr>
                  </a:gs>
                </a:gsLst>
                <a:lin ang="16200000" scaled="1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3733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11BAD51-BCC9-415A-BCFA-7A008A1C49DE}"/>
                </a:ext>
              </a:extLst>
            </p:cNvPr>
            <p:cNvSpPr/>
            <p:nvPr/>
          </p:nvSpPr>
          <p:spPr>
            <a:xfrm rot="2700000">
              <a:off x="-333152" y="473051"/>
              <a:ext cx="1484561" cy="1484561"/>
            </a:xfrm>
            <a:custGeom>
              <a:avLst/>
              <a:gdLst>
                <a:gd name="connsiteX0" fmla="*/ 1484561 w 1484561"/>
                <a:gd name="connsiteY0" fmla="*/ 742281 h 1484561"/>
                <a:gd name="connsiteX1" fmla="*/ 742281 w 1484561"/>
                <a:gd name="connsiteY1" fmla="*/ 1484562 h 1484561"/>
                <a:gd name="connsiteX2" fmla="*/ 0 w 1484561"/>
                <a:gd name="connsiteY2" fmla="*/ 742281 h 1484561"/>
                <a:gd name="connsiteX3" fmla="*/ 742281 w 1484561"/>
                <a:gd name="connsiteY3" fmla="*/ 0 h 1484561"/>
                <a:gd name="connsiteX4" fmla="*/ 1484561 w 1484561"/>
                <a:gd name="connsiteY4" fmla="*/ 742281 h 148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561" h="1484561">
                  <a:moveTo>
                    <a:pt x="1484561" y="742281"/>
                  </a:moveTo>
                  <a:cubicBezTo>
                    <a:pt x="1484561" y="1152231"/>
                    <a:pt x="1152231" y="1484562"/>
                    <a:pt x="742281" y="1484562"/>
                  </a:cubicBezTo>
                  <a:cubicBezTo>
                    <a:pt x="332331" y="1484562"/>
                    <a:pt x="0" y="1152231"/>
                    <a:pt x="0" y="742281"/>
                  </a:cubicBezTo>
                  <a:cubicBezTo>
                    <a:pt x="0" y="332331"/>
                    <a:pt x="332331" y="0"/>
                    <a:pt x="742281" y="0"/>
                  </a:cubicBezTo>
                  <a:cubicBezTo>
                    <a:pt x="1152231" y="0"/>
                    <a:pt x="1484561" y="332331"/>
                    <a:pt x="1484561" y="742281"/>
                  </a:cubicBezTo>
                  <a:close/>
                </a:path>
              </a:pathLst>
            </a:custGeom>
            <a:noFill/>
            <a:ln w="176202" cap="flat">
              <a:gradFill flip="none"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accent2">
                      <a:alpha val="24000"/>
                    </a:schemeClr>
                  </a:gs>
                </a:gsLst>
                <a:lin ang="16200000" scaled="1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3733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8F50953-ED26-4DF6-B7AD-D0834923E265}"/>
                </a:ext>
              </a:extLst>
            </p:cNvPr>
            <p:cNvSpPr/>
            <p:nvPr/>
          </p:nvSpPr>
          <p:spPr>
            <a:xfrm rot="5400000" flipV="1">
              <a:off x="1399591" y="1623952"/>
              <a:ext cx="990265" cy="990433"/>
            </a:xfrm>
            <a:custGeom>
              <a:avLst/>
              <a:gdLst>
                <a:gd name="connsiteX0" fmla="*/ 541351 w 990265"/>
                <a:gd name="connsiteY0" fmla="*/ 988175 h 990433"/>
                <a:gd name="connsiteX1" fmla="*/ 2259 w 990265"/>
                <a:gd name="connsiteY1" fmla="*/ 541351 h 990433"/>
                <a:gd name="connsiteX2" fmla="*/ 449083 w 990265"/>
                <a:gd name="connsiteY2" fmla="*/ 2259 h 990433"/>
                <a:gd name="connsiteX3" fmla="*/ 988175 w 990265"/>
                <a:gd name="connsiteY3" fmla="*/ 449083 h 990433"/>
                <a:gd name="connsiteX4" fmla="*/ 541351 w 990265"/>
                <a:gd name="connsiteY4" fmla="*/ 988175 h 99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265" h="990433">
                  <a:moveTo>
                    <a:pt x="541351" y="988175"/>
                  </a:moveTo>
                  <a:cubicBezTo>
                    <a:pt x="268695" y="1014093"/>
                    <a:pt x="28177" y="814007"/>
                    <a:pt x="2259" y="541351"/>
                  </a:cubicBezTo>
                  <a:cubicBezTo>
                    <a:pt x="-23659" y="268695"/>
                    <a:pt x="176427" y="28177"/>
                    <a:pt x="449083" y="2259"/>
                  </a:cubicBezTo>
                  <a:cubicBezTo>
                    <a:pt x="721739" y="-23659"/>
                    <a:pt x="962257" y="176427"/>
                    <a:pt x="988175" y="449083"/>
                  </a:cubicBezTo>
                  <a:cubicBezTo>
                    <a:pt x="1013056" y="721739"/>
                    <a:pt x="812970" y="962257"/>
                    <a:pt x="541351" y="988175"/>
                  </a:cubicBezTo>
                  <a:close/>
                </a:path>
              </a:pathLst>
            </a:custGeom>
            <a:noFill/>
            <a:ln w="176202" cap="flat">
              <a:gradFill flip="none"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accent2">
                      <a:alpha val="24000"/>
                    </a:schemeClr>
                  </a:gs>
                </a:gsLst>
                <a:lin ang="16200000" scaled="1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3733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278652-443F-4C80-AE78-C55304180F26}"/>
                </a:ext>
              </a:extLst>
            </p:cNvPr>
            <p:cNvSpPr/>
            <p:nvPr/>
          </p:nvSpPr>
          <p:spPr>
            <a:xfrm rot="5400000">
              <a:off x="1641672" y="2880657"/>
              <a:ext cx="172834" cy="1142591"/>
            </a:xfrm>
            <a:prstGeom prst="rect">
              <a:avLst/>
            </a:prstGeom>
            <a:gradFill>
              <a:gsLst>
                <a:gs pos="2000">
                  <a:schemeClr val="bg2">
                    <a:alpha val="0"/>
                  </a:schemeClr>
                </a:gs>
                <a:gs pos="100000">
                  <a:schemeClr val="accent2">
                    <a:alpha val="24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9C4734B-5745-4CA2-BD5A-418A0603C9DC}"/>
                </a:ext>
              </a:extLst>
            </p:cNvPr>
            <p:cNvSpPr/>
            <p:nvPr/>
          </p:nvSpPr>
          <p:spPr>
            <a:xfrm rot="5400000">
              <a:off x="3878924" y="195288"/>
              <a:ext cx="618433" cy="618433"/>
            </a:xfrm>
            <a:custGeom>
              <a:avLst/>
              <a:gdLst>
                <a:gd name="connsiteX0" fmla="*/ 338245 w 618433"/>
                <a:gd name="connsiteY0" fmla="*/ 617121 h 618433"/>
                <a:gd name="connsiteX1" fmla="*/ 1313 w 618433"/>
                <a:gd name="connsiteY1" fmla="*/ 338245 h 618433"/>
                <a:gd name="connsiteX2" fmla="*/ 280189 w 618433"/>
                <a:gd name="connsiteY2" fmla="*/ 1313 h 618433"/>
                <a:gd name="connsiteX3" fmla="*/ 617121 w 618433"/>
                <a:gd name="connsiteY3" fmla="*/ 280189 h 618433"/>
                <a:gd name="connsiteX4" fmla="*/ 338245 w 618433"/>
                <a:gd name="connsiteY4" fmla="*/ 617121 h 61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33" h="618433">
                  <a:moveTo>
                    <a:pt x="338245" y="617121"/>
                  </a:moveTo>
                  <a:cubicBezTo>
                    <a:pt x="168224" y="632672"/>
                    <a:pt x="17900" y="508266"/>
                    <a:pt x="1313" y="338245"/>
                  </a:cubicBezTo>
                  <a:cubicBezTo>
                    <a:pt x="-14238" y="168224"/>
                    <a:pt x="110168" y="17900"/>
                    <a:pt x="280189" y="1313"/>
                  </a:cubicBezTo>
                  <a:cubicBezTo>
                    <a:pt x="450210" y="-14238"/>
                    <a:pt x="600534" y="110168"/>
                    <a:pt x="617121" y="280189"/>
                  </a:cubicBezTo>
                  <a:cubicBezTo>
                    <a:pt x="632672" y="451247"/>
                    <a:pt x="508266" y="601571"/>
                    <a:pt x="338245" y="617121"/>
                  </a:cubicBezTo>
                  <a:close/>
                </a:path>
              </a:pathLst>
            </a:custGeom>
            <a:noFill/>
            <a:ln w="176202" cap="flat">
              <a:gradFill flip="none" rotWithShape="1">
                <a:gsLst>
                  <a:gs pos="8000">
                    <a:schemeClr val="bg2">
                      <a:alpha val="0"/>
                    </a:schemeClr>
                  </a:gs>
                  <a:gs pos="100000">
                    <a:schemeClr val="accent2">
                      <a:alpha val="24000"/>
                    </a:schemeClr>
                  </a:gs>
                </a:gsLst>
                <a:lin ang="5400000" scaled="1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3733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93972F-E22D-4B22-94C5-1A35B41E060C}"/>
                </a:ext>
              </a:extLst>
            </p:cNvPr>
            <p:cNvSpPr/>
            <p:nvPr/>
          </p:nvSpPr>
          <p:spPr>
            <a:xfrm rot="5400000">
              <a:off x="979408" y="3553269"/>
              <a:ext cx="172834" cy="1663416"/>
            </a:xfrm>
            <a:prstGeom prst="rect">
              <a:avLst/>
            </a:prstGeom>
            <a:gradFill>
              <a:gsLst>
                <a:gs pos="2000">
                  <a:schemeClr val="bg2">
                    <a:alpha val="0"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C89601-61B7-4516-AE49-AD5AF6F0059D}"/>
                </a:ext>
              </a:extLst>
            </p:cNvPr>
            <p:cNvSpPr/>
            <p:nvPr/>
          </p:nvSpPr>
          <p:spPr>
            <a:xfrm>
              <a:off x="1572453" y="619064"/>
              <a:ext cx="172834" cy="1461766"/>
            </a:xfrm>
            <a:prstGeom prst="rect">
              <a:avLst/>
            </a:prstGeom>
            <a:gradFill>
              <a:gsLst>
                <a:gs pos="23000">
                  <a:schemeClr val="bg2">
                    <a:alpha val="0"/>
                  </a:schemeClr>
                </a:gs>
                <a:gs pos="100000">
                  <a:schemeClr val="accent2">
                    <a:alpha val="26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3C54F5-029F-4F24-AD2C-617FD3750ADC}"/>
                </a:ext>
              </a:extLst>
            </p:cNvPr>
            <p:cNvSpPr/>
            <p:nvPr/>
          </p:nvSpPr>
          <p:spPr>
            <a:xfrm>
              <a:off x="1339193" y="-293703"/>
              <a:ext cx="172834" cy="578636"/>
            </a:xfrm>
            <a:prstGeom prst="rect">
              <a:avLst/>
            </a:prstGeom>
            <a:gradFill>
              <a:gsLst>
                <a:gs pos="8000">
                  <a:schemeClr val="bg2">
                    <a:alpha val="0"/>
                  </a:schemeClr>
                </a:gs>
                <a:gs pos="100000">
                  <a:schemeClr val="accent2">
                    <a:alpha val="26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A285E14-DF69-4C22-8CBA-89AF8E7015A5}"/>
                </a:ext>
              </a:extLst>
            </p:cNvPr>
            <p:cNvSpPr/>
            <p:nvPr/>
          </p:nvSpPr>
          <p:spPr>
            <a:xfrm rot="5400000">
              <a:off x="995099" y="4069556"/>
              <a:ext cx="618433" cy="618433"/>
            </a:xfrm>
            <a:custGeom>
              <a:avLst/>
              <a:gdLst>
                <a:gd name="connsiteX0" fmla="*/ 338245 w 618433"/>
                <a:gd name="connsiteY0" fmla="*/ 617121 h 618433"/>
                <a:gd name="connsiteX1" fmla="*/ 1313 w 618433"/>
                <a:gd name="connsiteY1" fmla="*/ 338245 h 618433"/>
                <a:gd name="connsiteX2" fmla="*/ 280189 w 618433"/>
                <a:gd name="connsiteY2" fmla="*/ 1313 h 618433"/>
                <a:gd name="connsiteX3" fmla="*/ 617121 w 618433"/>
                <a:gd name="connsiteY3" fmla="*/ 280189 h 618433"/>
                <a:gd name="connsiteX4" fmla="*/ 338245 w 618433"/>
                <a:gd name="connsiteY4" fmla="*/ 617121 h 61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33" h="618433">
                  <a:moveTo>
                    <a:pt x="338245" y="617121"/>
                  </a:moveTo>
                  <a:cubicBezTo>
                    <a:pt x="168224" y="632672"/>
                    <a:pt x="17900" y="508266"/>
                    <a:pt x="1313" y="338245"/>
                  </a:cubicBezTo>
                  <a:cubicBezTo>
                    <a:pt x="-14238" y="168224"/>
                    <a:pt x="110168" y="17900"/>
                    <a:pt x="280189" y="1313"/>
                  </a:cubicBezTo>
                  <a:cubicBezTo>
                    <a:pt x="450210" y="-14238"/>
                    <a:pt x="600534" y="110168"/>
                    <a:pt x="617121" y="280189"/>
                  </a:cubicBezTo>
                  <a:cubicBezTo>
                    <a:pt x="632672" y="451247"/>
                    <a:pt x="508266" y="601571"/>
                    <a:pt x="338245" y="617121"/>
                  </a:cubicBezTo>
                  <a:close/>
                </a:path>
              </a:pathLst>
            </a:custGeom>
            <a:noFill/>
            <a:ln w="176202" cap="flat">
              <a:gradFill flip="none" rotWithShape="1">
                <a:gsLst>
                  <a:gs pos="8000">
                    <a:schemeClr val="bg2">
                      <a:alpha val="0"/>
                    </a:schemeClr>
                  </a:gs>
                  <a:gs pos="100000">
                    <a:schemeClr val="accent2">
                      <a:alpha val="24000"/>
                    </a:schemeClr>
                  </a:gs>
                </a:gsLst>
                <a:lin ang="5400000" scaled="1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3733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3833C0-125E-4E2F-8449-E1532880342C}"/>
                </a:ext>
              </a:extLst>
            </p:cNvPr>
            <p:cNvSpPr/>
            <p:nvPr/>
          </p:nvSpPr>
          <p:spPr>
            <a:xfrm rot="7487162">
              <a:off x="-531567" y="2873704"/>
              <a:ext cx="2699229" cy="2699229"/>
            </a:xfrm>
            <a:prstGeom prst="ellipse">
              <a:avLst/>
            </a:prstGeom>
            <a:noFill/>
            <a:ln w="180975">
              <a:gradFill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E1E67C-7136-452F-B793-C917B80930C2}"/>
                </a:ext>
              </a:extLst>
            </p:cNvPr>
            <p:cNvSpPr/>
            <p:nvPr/>
          </p:nvSpPr>
          <p:spPr>
            <a:xfrm rot="5033136">
              <a:off x="2006154" y="2381598"/>
              <a:ext cx="721939" cy="721939"/>
            </a:xfrm>
            <a:prstGeom prst="ellipse">
              <a:avLst/>
            </a:prstGeom>
            <a:noFill/>
            <a:ln w="180975">
              <a:gradFill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A4457AF-B2B6-415F-9320-639F50FC2E14}"/>
                </a:ext>
              </a:extLst>
            </p:cNvPr>
            <p:cNvSpPr/>
            <p:nvPr/>
          </p:nvSpPr>
          <p:spPr>
            <a:xfrm rot="11859445">
              <a:off x="2629412" y="591971"/>
              <a:ext cx="1057602" cy="1057602"/>
            </a:xfrm>
            <a:prstGeom prst="ellipse">
              <a:avLst/>
            </a:prstGeom>
            <a:noFill/>
            <a:ln w="180975">
              <a:gradFill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EC3E555-17A8-492C-B2FC-DCE86FCA0502}"/>
                </a:ext>
              </a:extLst>
            </p:cNvPr>
            <p:cNvCxnSpPr/>
            <p:nvPr/>
          </p:nvCxnSpPr>
          <p:spPr>
            <a:xfrm rot="5400000">
              <a:off x="2607112" y="4924858"/>
              <a:ext cx="1536192" cy="0"/>
            </a:xfrm>
            <a:prstGeom prst="line">
              <a:avLst/>
            </a:prstGeom>
            <a:noFill/>
            <a:ln w="180975">
              <a:gradFill flip="none" rotWithShape="1"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16507D-EBD0-4C79-BA57-513DAA732E99}"/>
                </a:ext>
              </a:extLst>
            </p:cNvPr>
            <p:cNvCxnSpPr/>
            <p:nvPr/>
          </p:nvCxnSpPr>
          <p:spPr>
            <a:xfrm rot="5400000">
              <a:off x="1257249" y="477539"/>
              <a:ext cx="1362456" cy="0"/>
            </a:xfrm>
            <a:prstGeom prst="line">
              <a:avLst/>
            </a:prstGeom>
            <a:noFill/>
            <a:ln w="180975">
              <a:gradFill flip="none" rotWithShape="1"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227185-8D68-4034-9E38-59CFC7B81CD2}"/>
                </a:ext>
              </a:extLst>
            </p:cNvPr>
            <p:cNvCxnSpPr/>
            <p:nvPr/>
          </p:nvCxnSpPr>
          <p:spPr>
            <a:xfrm rot="5400000">
              <a:off x="2082249" y="300571"/>
              <a:ext cx="420624" cy="0"/>
            </a:xfrm>
            <a:prstGeom prst="line">
              <a:avLst/>
            </a:prstGeom>
            <a:noFill/>
            <a:ln w="180975">
              <a:gradFill flip="none" rotWithShape="1"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8A6B98-A339-426B-AD1B-BC4E72BB7177}"/>
                </a:ext>
              </a:extLst>
            </p:cNvPr>
            <p:cNvCxnSpPr>
              <a:cxnSpLocks/>
            </p:cNvCxnSpPr>
            <p:nvPr/>
          </p:nvCxnSpPr>
          <p:spPr>
            <a:xfrm>
              <a:off x="-2189446" y="1148242"/>
              <a:ext cx="2990088" cy="0"/>
            </a:xfrm>
            <a:prstGeom prst="line">
              <a:avLst/>
            </a:prstGeom>
            <a:noFill/>
            <a:ln w="180975">
              <a:gradFill flip="none" rotWithShape="1">
                <a:gsLst>
                  <a:gs pos="50000">
                    <a:srgbClr val="6BDC77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43856526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1826</Words>
  <Application>Microsoft Office PowerPoint</Application>
  <PresentationFormat>แบบจอกว้าง</PresentationFormat>
  <Paragraphs>162</Paragraphs>
  <Slides>9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Prompt</vt:lpstr>
      <vt:lpstr>TH SarabunPSK</vt:lpstr>
      <vt:lpstr>Wingdings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Rossukon kasamul</dc:creator>
  <cp:lastModifiedBy>Rossukon kasamul</cp:lastModifiedBy>
  <cp:revision>32</cp:revision>
  <dcterms:created xsi:type="dcterms:W3CDTF">2024-02-03T15:53:02Z</dcterms:created>
  <dcterms:modified xsi:type="dcterms:W3CDTF">2024-08-12T16:28:01Z</dcterms:modified>
</cp:coreProperties>
</file>