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7" r:id="rId3"/>
    <p:sldId id="275" r:id="rId4"/>
    <p:sldId id="276" r:id="rId5"/>
    <p:sldId id="279" r:id="rId6"/>
    <p:sldId id="280" r:id="rId7"/>
    <p:sldId id="277" r:id="rId8"/>
    <p:sldId id="303" r:id="rId9"/>
    <p:sldId id="304" r:id="rId10"/>
    <p:sldId id="294" r:id="rId11"/>
    <p:sldId id="290" r:id="rId12"/>
    <p:sldId id="299" r:id="rId13"/>
    <p:sldId id="296" r:id="rId14"/>
    <p:sldId id="305" r:id="rId15"/>
    <p:sldId id="291" r:id="rId16"/>
    <p:sldId id="306" r:id="rId17"/>
    <p:sldId id="298" r:id="rId18"/>
    <p:sldId id="307" r:id="rId19"/>
    <p:sldId id="282" r:id="rId20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F01E57-4E2C-4087-A3F6-21CB2ED8C31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E77FCAAF-D83C-427A-A3DF-92377C189C11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คำนิยาม</a:t>
          </a:r>
        </a:p>
        <a:p>
          <a:pPr algn="ctr">
            <a:spcAft>
              <a:spcPct val="35000"/>
            </a:spcAft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“สถาบันอุดมศึกษา” หมายความว่า สถานศึกษาของรัฐที่จัดหลักสูตรการศึกษาตั้งแต่ระดับปริญญาตรีขึ้นไปหรือเทียบเท่า แต่ไม่รวมถึงสถาบันอุดมศึกษาของรัฐ                 ที่มิใช่ส่วนราชการ</a:t>
          </a:r>
        </a:p>
        <a:p>
          <a:pPr algn="ctr">
            <a:spcAft>
              <a:spcPct val="35000"/>
            </a:spcAft>
            <a:buFont typeface="Arial" panose="020B0604020202020204" pitchFamily="34" charset="0"/>
            <a:buNone/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“ผู้ทำการสอน” หมายความว่า บุคคลที่ทำหน้าที่สอนในสถานศึกษาหรือในสถาบันอุดมศึกษา โดยได้รับเงินเดือนหรือค่าจ้างจากเงินงบประมาณ งบบุคลากร</a:t>
          </a:r>
        </a:p>
        <a:p>
          <a:pPr algn="ctr">
            <a:spcAft>
              <a:spcPct val="35000"/>
            </a:spcAft>
            <a:buFont typeface="Arial" panose="020B0604020202020204" pitchFamily="34" charset="0"/>
            <a:buNone/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algn="l">
            <a:spcAft>
              <a:spcPts val="0"/>
            </a:spcAft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6 การสอนหนึ่งหน่วยชั่วโมงต้องมีเวลาไม่น้อยกว่าห้าสิบนาที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7 เงินค่าสอนพิเศษและเงินค่าสอนเกินภาระงานสอนตามระเบียบนี้ให้เบิกจ่ายสำหรับการสอนพิเศษและการสอนเกินภาระงานสอนในหลักสูตรปกติของสถานศึกษาหรือสถาบันอุดมศึกษา ซึ่งมิใช่การสอนในหลักสูตรภาคฤดูร้อน หรือหลักสูตรเสริมพิเศษเฉพาะด้าน</a:t>
          </a:r>
        </a:p>
        <a:p>
          <a:pPr algn="l">
            <a:spcAft>
              <a:spcPct val="35000"/>
            </a:spcAft>
            <a:buFont typeface="Arial" panose="020B0604020202020204" pitchFamily="34" charset="0"/>
            <a:buNone/>
          </a:pPr>
          <a:endParaRPr lang="th-TH" sz="1800" b="1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6527C66-FE11-4489-B2FE-C011C694E2EC}" type="par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02AB4E2-DCBF-427F-8B9C-1C6B39A2DD87}" type="sib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ADFBF1E-17BA-4EA4-B01F-5529F684C974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algn="l">
            <a:spcAft>
              <a:spcPts val="0"/>
            </a:spcAft>
          </a:pPr>
          <a:r>
            <a:rPr lang="th-TH" sz="1600" b="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14 ผู้มีสิทธิได้รับเงินค่าสอนพิเศษในสถาบันอุดมศึกษาได้แก่บุคคล ดังต่อไปนี้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14.1 ผู้สอนที่เป็นข้าราชการหรือลูกจ้างของทางราชการที่ไม่ได้ดำรงตำแหน่งประจำในสถาบันอุดมศึกษานั้น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14.2 ข้าราชการและลูกจ้างของสถาบันอุดมศึกษาซึ่งไม่มีหน้าที่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ในการสอนแต่ได้รับคำสั่งให้สอนในสถาบันอุดมศึกษานั้น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14.3 ผู้ได้รับเชิญให้สอนในสถาบันอุดมศึกษาในฐานะอาจารย์พิเศษ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15 ผู้ทำการสอนในสถาบันอุดมศึกษาที่สอนครบตามหลักเกณฑ์ที่กำหนดใน  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บัญชีหมายเลข 4 หรือหมายเลข 5 แนบท้ายระเบียบนี้ ให้มีสิทธิได้รับเงินค่าสอนเกินภาระงานสอน สำหรับหน่วยชั่วโมงที่สอนนอกเหนือจากจำนวนหน่วยชั่วโมงที่กำหนดดังกล่าว โดยห้ามมิให้นำเวลาการให้คำปรึกษาหรือคำแนะนำด้านกิจการนิสิต นักศึกษา ด้านการเรียนการสอน หรือด้านการจัดทำวิทยานิพนธ์ มารวมคำนวณเป็นหน่วยชั่วโมงด้วย </a:t>
          </a:r>
        </a:p>
        <a:p>
          <a:pPr algn="l"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16 กรณีที่มีการสอนทั้งระดับบัณฑิตศึกษาหรือเทียบเท่า หรือระดับปริญญาตรีหรือเทียบเท่า ในภาคการศึกษาเดียวกัน ให้คำนวณหน่วยชั่วโมงลดลงครึ่งหนึ่งของจำนวนหน่วยชั่วโมงที่ต้องสอนในแต่ละระดับการศึกษาตามที่กำหนดในข้อ 15 ถ้ามีเศษถึงครึ่งให้นับเป็นหนึ่ง และให้เบิกจ่ายเงินค่าสอนเกินภาระงานสอนตามหน่วยชั่วโมงที่สอนในอัตราของระดับบัณฑิตศึกษาก่อนได้</a:t>
          </a:r>
          <a:endParaRPr lang="th-TH" sz="1600" b="0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601DFF1-EA95-4CC1-82DB-E20FFA0858F0}" type="parTrans" cxnId="{797BD048-12B5-47E8-8214-D19F3F997C0F}">
      <dgm:prSet/>
      <dgm:spPr/>
      <dgm:t>
        <a:bodyPr/>
        <a:lstStyle/>
        <a:p>
          <a:endParaRPr lang="th-TH"/>
        </a:p>
      </dgm:t>
    </dgm:pt>
    <dgm:pt modelId="{D08019E2-496C-41DD-9377-4D1722643975}" type="sibTrans" cxnId="{797BD048-12B5-47E8-8214-D19F3F997C0F}">
      <dgm:prSet/>
      <dgm:spPr/>
      <dgm:t>
        <a:bodyPr/>
        <a:lstStyle/>
        <a:p>
          <a:endParaRPr lang="th-TH"/>
        </a:p>
      </dgm:t>
    </dgm:pt>
    <dgm:pt modelId="{5F22FEA5-92DF-49E6-8872-B01299880152}" type="pres">
      <dgm:prSet presAssocID="{92F01E57-4E2C-4087-A3F6-21CB2ED8C3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D27CF1-B941-47D5-8061-6F0092012FBF}" type="pres">
      <dgm:prSet presAssocID="{E77FCAAF-D83C-427A-A3DF-92377C189C11}" presName="vertOne" presStyleCnt="0"/>
      <dgm:spPr/>
    </dgm:pt>
    <dgm:pt modelId="{9B2B2445-0BDC-4273-A762-C806231C9C12}" type="pres">
      <dgm:prSet presAssocID="{E77FCAAF-D83C-427A-A3DF-92377C189C11}" presName="txOne" presStyleLbl="node0" presStyleIdx="0" presStyleCnt="2">
        <dgm:presLayoutVars>
          <dgm:chPref val="3"/>
        </dgm:presLayoutVars>
      </dgm:prSet>
      <dgm:spPr/>
    </dgm:pt>
    <dgm:pt modelId="{15224D1A-EE76-4387-8C5F-F865D971B9AF}" type="pres">
      <dgm:prSet presAssocID="{E77FCAAF-D83C-427A-A3DF-92377C189C11}" presName="horzOne" presStyleCnt="0"/>
      <dgm:spPr/>
    </dgm:pt>
    <dgm:pt modelId="{F3ED3786-260C-4E14-9ED3-FBEAEF707E79}" type="pres">
      <dgm:prSet presAssocID="{102AB4E2-DCBF-427F-8B9C-1C6B39A2DD87}" presName="sibSpaceOne" presStyleCnt="0"/>
      <dgm:spPr/>
    </dgm:pt>
    <dgm:pt modelId="{75923707-C22F-451F-97AE-ACCE17A23B8B}" type="pres">
      <dgm:prSet presAssocID="{EADFBF1E-17BA-4EA4-B01F-5529F684C974}" presName="vertOne" presStyleCnt="0"/>
      <dgm:spPr/>
    </dgm:pt>
    <dgm:pt modelId="{1A3446FB-8C52-432D-A534-4613348CE378}" type="pres">
      <dgm:prSet presAssocID="{EADFBF1E-17BA-4EA4-B01F-5529F684C974}" presName="txOne" presStyleLbl="node0" presStyleIdx="1" presStyleCnt="2">
        <dgm:presLayoutVars>
          <dgm:chPref val="3"/>
        </dgm:presLayoutVars>
      </dgm:prSet>
      <dgm:spPr/>
    </dgm:pt>
    <dgm:pt modelId="{A15FCE25-228A-491E-9DBA-2D1474232FA8}" type="pres">
      <dgm:prSet presAssocID="{EADFBF1E-17BA-4EA4-B01F-5529F684C974}" presName="horzOne" presStyleCnt="0"/>
      <dgm:spPr/>
    </dgm:pt>
  </dgm:ptLst>
  <dgm:cxnLst>
    <dgm:cxn modelId="{D104A607-A21C-4CAE-A4D4-0011577E149F}" type="presOf" srcId="{92F01E57-4E2C-4087-A3F6-21CB2ED8C314}" destId="{5F22FEA5-92DF-49E6-8872-B01299880152}" srcOrd="0" destOrd="0" presId="urn:microsoft.com/office/officeart/2005/8/layout/hierarchy4"/>
    <dgm:cxn modelId="{15A3DB17-9A9C-424A-836E-F87AA5F07101}" type="presOf" srcId="{E77FCAAF-D83C-427A-A3DF-92377C189C11}" destId="{9B2B2445-0BDC-4273-A762-C806231C9C12}" srcOrd="0" destOrd="0" presId="urn:microsoft.com/office/officeart/2005/8/layout/hierarchy4"/>
    <dgm:cxn modelId="{797BD048-12B5-47E8-8214-D19F3F997C0F}" srcId="{92F01E57-4E2C-4087-A3F6-21CB2ED8C314}" destId="{EADFBF1E-17BA-4EA4-B01F-5529F684C974}" srcOrd="1" destOrd="0" parTransId="{9601DFF1-EA95-4CC1-82DB-E20FFA0858F0}" sibTransId="{D08019E2-496C-41DD-9377-4D1722643975}"/>
    <dgm:cxn modelId="{037D7051-760D-416B-93D6-1E94B6BC3F89}" srcId="{92F01E57-4E2C-4087-A3F6-21CB2ED8C314}" destId="{E77FCAAF-D83C-427A-A3DF-92377C189C11}" srcOrd="0" destOrd="0" parTransId="{B6527C66-FE11-4489-B2FE-C011C694E2EC}" sibTransId="{102AB4E2-DCBF-427F-8B9C-1C6B39A2DD87}"/>
    <dgm:cxn modelId="{85B15756-4338-471F-A11A-246A3AF7EC89}" type="presOf" srcId="{EADFBF1E-17BA-4EA4-B01F-5529F684C974}" destId="{1A3446FB-8C52-432D-A534-4613348CE378}" srcOrd="0" destOrd="0" presId="urn:microsoft.com/office/officeart/2005/8/layout/hierarchy4"/>
    <dgm:cxn modelId="{6D42F8ED-B376-4092-A9E6-C764A85FEEB4}" type="presParOf" srcId="{5F22FEA5-92DF-49E6-8872-B01299880152}" destId="{CFD27CF1-B941-47D5-8061-6F0092012FBF}" srcOrd="0" destOrd="0" presId="urn:microsoft.com/office/officeart/2005/8/layout/hierarchy4"/>
    <dgm:cxn modelId="{28F61118-669F-4E44-B6A4-2CCA61975A62}" type="presParOf" srcId="{CFD27CF1-B941-47D5-8061-6F0092012FBF}" destId="{9B2B2445-0BDC-4273-A762-C806231C9C12}" srcOrd="0" destOrd="0" presId="urn:microsoft.com/office/officeart/2005/8/layout/hierarchy4"/>
    <dgm:cxn modelId="{0E2BACE1-E694-4F00-A29F-966A7942F9E5}" type="presParOf" srcId="{CFD27CF1-B941-47D5-8061-6F0092012FBF}" destId="{15224D1A-EE76-4387-8C5F-F865D971B9AF}" srcOrd="1" destOrd="0" presId="urn:microsoft.com/office/officeart/2005/8/layout/hierarchy4"/>
    <dgm:cxn modelId="{227129BF-CA00-4F9E-BDBF-CC85B8D21509}" type="presParOf" srcId="{5F22FEA5-92DF-49E6-8872-B01299880152}" destId="{F3ED3786-260C-4E14-9ED3-FBEAEF707E79}" srcOrd="1" destOrd="0" presId="urn:microsoft.com/office/officeart/2005/8/layout/hierarchy4"/>
    <dgm:cxn modelId="{D9D19623-AE9E-4909-974F-EBA735CFFB38}" type="presParOf" srcId="{5F22FEA5-92DF-49E6-8872-B01299880152}" destId="{75923707-C22F-451F-97AE-ACCE17A23B8B}" srcOrd="2" destOrd="0" presId="urn:microsoft.com/office/officeart/2005/8/layout/hierarchy4"/>
    <dgm:cxn modelId="{1DD54469-0D28-445B-ACD7-AEB5C253441E}" type="presParOf" srcId="{75923707-C22F-451F-97AE-ACCE17A23B8B}" destId="{1A3446FB-8C52-432D-A534-4613348CE378}" srcOrd="0" destOrd="0" presId="urn:microsoft.com/office/officeart/2005/8/layout/hierarchy4"/>
    <dgm:cxn modelId="{6C22F792-0981-4622-A824-DC45C12A0759}" type="presParOf" srcId="{75923707-C22F-451F-97AE-ACCE17A23B8B}" destId="{A15FCE25-228A-491E-9DBA-2D1474232FA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01E57-4E2C-4087-A3F6-21CB2ED8C31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801B113B-1374-4027-9F69-1A320FE23B44}">
      <dgm:prSet custT="1"/>
      <dgm:spPr/>
      <dgm:t>
        <a:bodyPr/>
        <a:lstStyle/>
        <a:p>
          <a:r>
            <a:rPr lang="th-TH" sz="6600" b="1" u="none" dirty="0">
              <a:latin typeface="TH SarabunPSK" panose="020B0500040200020003" pitchFamily="34" charset="-34"/>
              <a:cs typeface="TH SarabunPSK" panose="020B0500040200020003" pitchFamily="34" charset="-34"/>
            </a:rPr>
            <a:t>คำนิยาม</a:t>
          </a:r>
        </a:p>
      </dgm:t>
    </dgm:pt>
    <dgm:pt modelId="{EFF6F4A4-9B5D-40BF-B843-1CDAC2390C65}" type="parTrans" cxnId="{300AA447-D6EA-4F52-B75A-3B2E4AA3F9F0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5091ED1-3BA0-481A-8C19-00E85AAA9E81}" type="sibTrans" cxnId="{300AA447-D6EA-4F52-B75A-3B2E4AA3F9F0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77FCAAF-D83C-427A-A3DF-92377C189C11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“อาจารย์ประจำ” 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             บุคลากรสังกัดมหาวิทยาลัยนเรศวร ซึ่งมีหน้าที่สอนและวิจัย โดยได้รับแต่งตั้งจากบัณฑิตวิทยาลัยและปฏิบัติหน้าที่เต็มเวลาตามภาระงานที่รับผิดชอบในหลักสูตร              ที่สอน ระดับบัณฑิตศึกษา</a:t>
          </a:r>
        </a:p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“อาจารย์พิเศษ” 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บุคคลภายนอกที่มีความรู้ความสามารถ             ในวิชาการหรือวิชาชีพ โดยมิได้สังกัดมหาวิทยาลัยนเรศวร และได้รับเชิญให้ปฏิบัติหน้าที่สอนในระดับบัณฑิตศึกษา</a:t>
          </a:r>
        </a:p>
      </dgm:t>
    </dgm:pt>
    <dgm:pt modelId="{B6527C66-FE11-4489-B2FE-C011C694E2EC}" type="par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02AB4E2-DCBF-427F-8B9C-1C6B39A2DD87}" type="sib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30085D6-C47A-418D-9650-82D7C466BB72}">
      <dgm:prSet custT="1"/>
      <dgm:spPr/>
      <dgm:t>
        <a:bodyPr/>
        <a:lstStyle/>
        <a:p>
          <a:pPr algn="ctr"/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“อาจารย์ผู้สอนภายใน” 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อาจารย์ผู้สอน สังกัดคณะศึกษาศาสตร์ มหาวิทยาลัยนเรศวร</a:t>
          </a:r>
        </a:p>
        <a:p>
          <a:pPr algn="ctr"/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“อาจารย์ผู้สอนภายนอก” 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อาจารย์ผู้สอน ที่มิได้สังกัด                  คณะศึกษาศาสตร์ มหาวิทยาลัยนเรศวร </a:t>
          </a:r>
        </a:p>
        <a:p>
          <a:pPr algn="ctr"/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“อาจารย์พิเศษ”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หมายความว่า                 บุคคลที่มีความรู้ความสามารถในวิชาการหรือวิชาชีพ และได้รับเชิญให้ปฏิบัติหน้าที่สอนในระดับบัณฑิตศึกษา โดยมิได้ปรากฎชื่อในรายวิชาที่รับเชิญให้สอน</a:t>
          </a:r>
        </a:p>
      </dgm:t>
    </dgm:pt>
    <dgm:pt modelId="{66AADFD5-8288-4AC5-8C75-6022F7F572D9}" type="parTrans" cxnId="{0E26CB17-D514-4847-B811-DD6F2DDCFA87}">
      <dgm:prSet/>
      <dgm:spPr/>
      <dgm:t>
        <a:bodyPr/>
        <a:lstStyle/>
        <a:p>
          <a:endParaRPr lang="th-TH"/>
        </a:p>
      </dgm:t>
    </dgm:pt>
    <dgm:pt modelId="{83897FE0-F5BD-4A99-A17D-73861665BDF3}" type="sibTrans" cxnId="{0E26CB17-D514-4847-B811-DD6F2DDCFA87}">
      <dgm:prSet/>
      <dgm:spPr/>
      <dgm:t>
        <a:bodyPr/>
        <a:lstStyle/>
        <a:p>
          <a:endParaRPr lang="th-TH"/>
        </a:p>
      </dgm:t>
    </dgm:pt>
    <dgm:pt modelId="{5F22FEA5-92DF-49E6-8872-B01299880152}" type="pres">
      <dgm:prSet presAssocID="{92F01E57-4E2C-4087-A3F6-21CB2ED8C3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B06FE5-FA80-4C70-8C5C-02A6D26D3E1F}" type="pres">
      <dgm:prSet presAssocID="{801B113B-1374-4027-9F69-1A320FE23B44}" presName="vertOne" presStyleCnt="0"/>
      <dgm:spPr/>
    </dgm:pt>
    <dgm:pt modelId="{D99DB394-0651-4203-BE3A-23AB764C557B}" type="pres">
      <dgm:prSet presAssocID="{801B113B-1374-4027-9F69-1A320FE23B44}" presName="txOne" presStyleLbl="node0" presStyleIdx="0" presStyleCnt="3">
        <dgm:presLayoutVars>
          <dgm:chPref val="3"/>
        </dgm:presLayoutVars>
      </dgm:prSet>
      <dgm:spPr/>
    </dgm:pt>
    <dgm:pt modelId="{25681F90-60B0-4D48-81C5-2CA9F64AA9AF}" type="pres">
      <dgm:prSet presAssocID="{801B113B-1374-4027-9F69-1A320FE23B44}" presName="horzOne" presStyleCnt="0"/>
      <dgm:spPr/>
    </dgm:pt>
    <dgm:pt modelId="{DDA3CC8D-FA86-45F2-B5A0-FE758F592011}" type="pres">
      <dgm:prSet presAssocID="{D5091ED1-3BA0-481A-8C19-00E85AAA9E81}" presName="sibSpaceOne" presStyleCnt="0"/>
      <dgm:spPr/>
    </dgm:pt>
    <dgm:pt modelId="{CFD27CF1-B941-47D5-8061-6F0092012FBF}" type="pres">
      <dgm:prSet presAssocID="{E77FCAAF-D83C-427A-A3DF-92377C189C11}" presName="vertOne" presStyleCnt="0"/>
      <dgm:spPr/>
    </dgm:pt>
    <dgm:pt modelId="{9B2B2445-0BDC-4273-A762-C806231C9C12}" type="pres">
      <dgm:prSet presAssocID="{E77FCAAF-D83C-427A-A3DF-92377C189C11}" presName="txOne" presStyleLbl="node0" presStyleIdx="1" presStyleCnt="3">
        <dgm:presLayoutVars>
          <dgm:chPref val="3"/>
        </dgm:presLayoutVars>
      </dgm:prSet>
      <dgm:spPr/>
    </dgm:pt>
    <dgm:pt modelId="{15224D1A-EE76-4387-8C5F-F865D971B9AF}" type="pres">
      <dgm:prSet presAssocID="{E77FCAAF-D83C-427A-A3DF-92377C189C11}" presName="horzOne" presStyleCnt="0"/>
      <dgm:spPr/>
    </dgm:pt>
    <dgm:pt modelId="{F3ED3786-260C-4E14-9ED3-FBEAEF707E79}" type="pres">
      <dgm:prSet presAssocID="{102AB4E2-DCBF-427F-8B9C-1C6B39A2DD87}" presName="sibSpaceOne" presStyleCnt="0"/>
      <dgm:spPr/>
    </dgm:pt>
    <dgm:pt modelId="{90DBDA1E-322A-4B0F-8FF9-CDAC57A2F9DC}" type="pres">
      <dgm:prSet presAssocID="{A30085D6-C47A-418D-9650-82D7C466BB72}" presName="vertOne" presStyleCnt="0"/>
      <dgm:spPr/>
    </dgm:pt>
    <dgm:pt modelId="{A49FE203-08A2-4044-9CBA-816ED3AACDBD}" type="pres">
      <dgm:prSet presAssocID="{A30085D6-C47A-418D-9650-82D7C466BB72}" presName="txOne" presStyleLbl="node0" presStyleIdx="2" presStyleCnt="3">
        <dgm:presLayoutVars>
          <dgm:chPref val="3"/>
        </dgm:presLayoutVars>
      </dgm:prSet>
      <dgm:spPr/>
    </dgm:pt>
    <dgm:pt modelId="{C88B8804-1416-40B7-B259-745475E95275}" type="pres">
      <dgm:prSet presAssocID="{A30085D6-C47A-418D-9650-82D7C466BB72}" presName="horzOne" presStyleCnt="0"/>
      <dgm:spPr/>
    </dgm:pt>
  </dgm:ptLst>
  <dgm:cxnLst>
    <dgm:cxn modelId="{D104A607-A21C-4CAE-A4D4-0011577E149F}" type="presOf" srcId="{92F01E57-4E2C-4087-A3F6-21CB2ED8C314}" destId="{5F22FEA5-92DF-49E6-8872-B01299880152}" srcOrd="0" destOrd="0" presId="urn:microsoft.com/office/officeart/2005/8/layout/hierarchy4"/>
    <dgm:cxn modelId="{0E26CB17-D514-4847-B811-DD6F2DDCFA87}" srcId="{92F01E57-4E2C-4087-A3F6-21CB2ED8C314}" destId="{A30085D6-C47A-418D-9650-82D7C466BB72}" srcOrd="2" destOrd="0" parTransId="{66AADFD5-8288-4AC5-8C75-6022F7F572D9}" sibTransId="{83897FE0-F5BD-4A99-A17D-73861665BDF3}"/>
    <dgm:cxn modelId="{15A3DB17-9A9C-424A-836E-F87AA5F07101}" type="presOf" srcId="{E77FCAAF-D83C-427A-A3DF-92377C189C11}" destId="{9B2B2445-0BDC-4273-A762-C806231C9C12}" srcOrd="0" destOrd="0" presId="urn:microsoft.com/office/officeart/2005/8/layout/hierarchy4"/>
    <dgm:cxn modelId="{300AA447-D6EA-4F52-B75A-3B2E4AA3F9F0}" srcId="{92F01E57-4E2C-4087-A3F6-21CB2ED8C314}" destId="{801B113B-1374-4027-9F69-1A320FE23B44}" srcOrd="0" destOrd="0" parTransId="{EFF6F4A4-9B5D-40BF-B843-1CDAC2390C65}" sibTransId="{D5091ED1-3BA0-481A-8C19-00E85AAA9E81}"/>
    <dgm:cxn modelId="{037D7051-760D-416B-93D6-1E94B6BC3F89}" srcId="{92F01E57-4E2C-4087-A3F6-21CB2ED8C314}" destId="{E77FCAAF-D83C-427A-A3DF-92377C189C11}" srcOrd="1" destOrd="0" parTransId="{B6527C66-FE11-4489-B2FE-C011C694E2EC}" sibTransId="{102AB4E2-DCBF-427F-8B9C-1C6B39A2DD87}"/>
    <dgm:cxn modelId="{CF5C1375-3501-4346-98D4-0C9351618491}" type="presOf" srcId="{A30085D6-C47A-418D-9650-82D7C466BB72}" destId="{A49FE203-08A2-4044-9CBA-816ED3AACDBD}" srcOrd="0" destOrd="0" presId="urn:microsoft.com/office/officeart/2005/8/layout/hierarchy4"/>
    <dgm:cxn modelId="{229BCAB0-02FE-443A-AAEB-8E65104FE431}" type="presOf" srcId="{801B113B-1374-4027-9F69-1A320FE23B44}" destId="{D99DB394-0651-4203-BE3A-23AB764C557B}" srcOrd="0" destOrd="0" presId="urn:microsoft.com/office/officeart/2005/8/layout/hierarchy4"/>
    <dgm:cxn modelId="{60DBC033-F517-400F-AFDD-5B23F900736A}" type="presParOf" srcId="{5F22FEA5-92DF-49E6-8872-B01299880152}" destId="{00B06FE5-FA80-4C70-8C5C-02A6D26D3E1F}" srcOrd="0" destOrd="0" presId="urn:microsoft.com/office/officeart/2005/8/layout/hierarchy4"/>
    <dgm:cxn modelId="{ECC9A727-8366-467E-BF99-363668973D45}" type="presParOf" srcId="{00B06FE5-FA80-4C70-8C5C-02A6D26D3E1F}" destId="{D99DB394-0651-4203-BE3A-23AB764C557B}" srcOrd="0" destOrd="0" presId="urn:microsoft.com/office/officeart/2005/8/layout/hierarchy4"/>
    <dgm:cxn modelId="{F25C6B3D-F597-4674-AD17-FF02F7B8E315}" type="presParOf" srcId="{00B06FE5-FA80-4C70-8C5C-02A6D26D3E1F}" destId="{25681F90-60B0-4D48-81C5-2CA9F64AA9AF}" srcOrd="1" destOrd="0" presId="urn:microsoft.com/office/officeart/2005/8/layout/hierarchy4"/>
    <dgm:cxn modelId="{8CACE536-C77B-442C-AAEB-C84D4A1A0F0B}" type="presParOf" srcId="{5F22FEA5-92DF-49E6-8872-B01299880152}" destId="{DDA3CC8D-FA86-45F2-B5A0-FE758F592011}" srcOrd="1" destOrd="0" presId="urn:microsoft.com/office/officeart/2005/8/layout/hierarchy4"/>
    <dgm:cxn modelId="{6D42F8ED-B376-4092-A9E6-C764A85FEEB4}" type="presParOf" srcId="{5F22FEA5-92DF-49E6-8872-B01299880152}" destId="{CFD27CF1-B941-47D5-8061-6F0092012FBF}" srcOrd="2" destOrd="0" presId="urn:microsoft.com/office/officeart/2005/8/layout/hierarchy4"/>
    <dgm:cxn modelId="{28F61118-669F-4E44-B6A4-2CCA61975A62}" type="presParOf" srcId="{CFD27CF1-B941-47D5-8061-6F0092012FBF}" destId="{9B2B2445-0BDC-4273-A762-C806231C9C12}" srcOrd="0" destOrd="0" presId="urn:microsoft.com/office/officeart/2005/8/layout/hierarchy4"/>
    <dgm:cxn modelId="{0E2BACE1-E694-4F00-A29F-966A7942F9E5}" type="presParOf" srcId="{CFD27CF1-B941-47D5-8061-6F0092012FBF}" destId="{15224D1A-EE76-4387-8C5F-F865D971B9AF}" srcOrd="1" destOrd="0" presId="urn:microsoft.com/office/officeart/2005/8/layout/hierarchy4"/>
    <dgm:cxn modelId="{227129BF-CA00-4F9E-BDBF-CC85B8D21509}" type="presParOf" srcId="{5F22FEA5-92DF-49E6-8872-B01299880152}" destId="{F3ED3786-260C-4E14-9ED3-FBEAEF707E79}" srcOrd="3" destOrd="0" presId="urn:microsoft.com/office/officeart/2005/8/layout/hierarchy4"/>
    <dgm:cxn modelId="{2AB755C6-2EC4-4C46-8F41-92DB74B2B91A}" type="presParOf" srcId="{5F22FEA5-92DF-49E6-8872-B01299880152}" destId="{90DBDA1E-322A-4B0F-8FF9-CDAC57A2F9DC}" srcOrd="4" destOrd="0" presId="urn:microsoft.com/office/officeart/2005/8/layout/hierarchy4"/>
    <dgm:cxn modelId="{C01FF84B-FC7C-4120-8592-9D2965328955}" type="presParOf" srcId="{90DBDA1E-322A-4B0F-8FF9-CDAC57A2F9DC}" destId="{A49FE203-08A2-4044-9CBA-816ED3AACDBD}" srcOrd="0" destOrd="0" presId="urn:microsoft.com/office/officeart/2005/8/layout/hierarchy4"/>
    <dgm:cxn modelId="{CD5927BB-ABA1-4C5F-A391-3BBFED2595CC}" type="presParOf" srcId="{90DBDA1E-322A-4B0F-8FF9-CDAC57A2F9DC}" destId="{C88B8804-1416-40B7-B259-745475E9527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F01E57-4E2C-4087-A3F6-21CB2ED8C31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E77FCAAF-D83C-427A-A3DF-92377C189C11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คำนิยาม</a:t>
          </a:r>
        </a:p>
        <a:p>
          <a:pPr algn="ctr">
            <a:spcAft>
              <a:spcPts val="0"/>
            </a:spcAft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“อาจารย์ที่ปรึกษา” 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อาจารย์ที่ปรึกษาการค้นคว้าอิสระ</a:t>
          </a:r>
          <a:endParaRPr lang="th-TH" sz="18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ctr">
            <a:spcAft>
              <a:spcPts val="0"/>
            </a:spcAft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“นิสิต”</a:t>
          </a: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หมายความว่า นิสิตระดับปริญญาโท แผน 2</a:t>
          </a:r>
        </a:p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4 อาจารย์ที่ปรึกษา ต้องเป็นอาจารย์ประจำหลักสูตรที่มีคุณวุฒิปริญญาเอกหรือเทียบเท่า หรือขั้นต่ำปริญญาโทหรือเทียบเท่าตำแหน่งรองศาสตราจารย์หรือเทียบเท่า และมีผลงานทางวิชาการเป็นไปตามเกณฑ์มาตรฐานหลักสูตรระดับบัณฑิตศึกษากำหนดไว้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6 อาจารย์ที่ปรึกษา สามารถให้คำปรึกษาการค้นคว้าอิสระของนิสิตได้ไม่เกิน 15 คน ทั้งนี้ หากเป็นอาจารย์ที่ปรึกษาทั้งวิทยานิพนธ์และการค้นคว้าอิสระ ให้คิดสัดส่วนจำนวนนิสิตที่ทำวิทยานิพนธ์ 1 คน เทียบได้กับจำนวนนิสิตที่ค้นคว้าอิสระ 3 คน</a:t>
          </a:r>
        </a:p>
        <a:p>
          <a:pPr algn="ctr">
            <a:spcAft>
              <a:spcPct val="35000"/>
            </a:spcAft>
          </a:pPr>
          <a:endParaRPr lang="th-TH" sz="18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6527C66-FE11-4489-B2FE-C011C694E2EC}" type="par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02AB4E2-DCBF-427F-8B9C-1C6B39A2DD87}" type="sib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ADFBF1E-17BA-4EA4-B01F-5529F684C974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7 อาจารย์ที่ปรึกษา มีหน้าที่ดังนี้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(1) ให้คำแนะนำในการจัดทำแผนการดำเนินงานการค้นคว้าอิสระ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(2) ให้คำปรึกษาเกี่ยวกับการค้นคว้าอิสระและบันทึกการให้คำปรึกษาแก่นิสิต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(3) ให้ความเห็นชอบในการแต่งตั้งผู้เชี่ยวชาญในการตรวจเครื่องมือการค้นคว้าอิสระ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(4) ให้ความเห็นชอบในการขอความอนุเคราะห์หัวหน้าหน่วยงานเพื่อเก็บรวบรวมข้อมูล</a:t>
          </a:r>
        </a:p>
        <a:p>
          <a:pPr algn="l">
            <a:spcAft>
              <a:spcPts val="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(5) ให้ความเห็นชอบในการนำเสนอผลงานการค้นคว้าอิสระ</a:t>
          </a:r>
        </a:p>
        <a:p>
          <a:pPr algn="l">
            <a:spcAft>
              <a:spcPct val="35000"/>
            </a:spcAft>
          </a:pPr>
          <a:r>
            <a:rPr lang="th-TH" sz="18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(6) ประเมินผลการค้นคว้าอิสระ</a:t>
          </a:r>
        </a:p>
      </dgm:t>
    </dgm:pt>
    <dgm:pt modelId="{9601DFF1-EA95-4CC1-82DB-E20FFA0858F0}" type="parTrans" cxnId="{797BD048-12B5-47E8-8214-D19F3F997C0F}">
      <dgm:prSet/>
      <dgm:spPr/>
      <dgm:t>
        <a:bodyPr/>
        <a:lstStyle/>
        <a:p>
          <a:endParaRPr lang="th-TH"/>
        </a:p>
      </dgm:t>
    </dgm:pt>
    <dgm:pt modelId="{D08019E2-496C-41DD-9377-4D1722643975}" type="sibTrans" cxnId="{797BD048-12B5-47E8-8214-D19F3F997C0F}">
      <dgm:prSet/>
      <dgm:spPr/>
      <dgm:t>
        <a:bodyPr/>
        <a:lstStyle/>
        <a:p>
          <a:endParaRPr lang="th-TH"/>
        </a:p>
      </dgm:t>
    </dgm:pt>
    <dgm:pt modelId="{5F22FEA5-92DF-49E6-8872-B01299880152}" type="pres">
      <dgm:prSet presAssocID="{92F01E57-4E2C-4087-A3F6-21CB2ED8C3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D27CF1-B941-47D5-8061-6F0092012FBF}" type="pres">
      <dgm:prSet presAssocID="{E77FCAAF-D83C-427A-A3DF-92377C189C11}" presName="vertOne" presStyleCnt="0"/>
      <dgm:spPr/>
    </dgm:pt>
    <dgm:pt modelId="{9B2B2445-0BDC-4273-A762-C806231C9C12}" type="pres">
      <dgm:prSet presAssocID="{E77FCAAF-D83C-427A-A3DF-92377C189C11}" presName="txOne" presStyleLbl="node0" presStyleIdx="0" presStyleCnt="2">
        <dgm:presLayoutVars>
          <dgm:chPref val="3"/>
        </dgm:presLayoutVars>
      </dgm:prSet>
      <dgm:spPr/>
    </dgm:pt>
    <dgm:pt modelId="{15224D1A-EE76-4387-8C5F-F865D971B9AF}" type="pres">
      <dgm:prSet presAssocID="{E77FCAAF-D83C-427A-A3DF-92377C189C11}" presName="horzOne" presStyleCnt="0"/>
      <dgm:spPr/>
    </dgm:pt>
    <dgm:pt modelId="{F3ED3786-260C-4E14-9ED3-FBEAEF707E79}" type="pres">
      <dgm:prSet presAssocID="{102AB4E2-DCBF-427F-8B9C-1C6B39A2DD87}" presName="sibSpaceOne" presStyleCnt="0"/>
      <dgm:spPr/>
    </dgm:pt>
    <dgm:pt modelId="{75923707-C22F-451F-97AE-ACCE17A23B8B}" type="pres">
      <dgm:prSet presAssocID="{EADFBF1E-17BA-4EA4-B01F-5529F684C974}" presName="vertOne" presStyleCnt="0"/>
      <dgm:spPr/>
    </dgm:pt>
    <dgm:pt modelId="{1A3446FB-8C52-432D-A534-4613348CE378}" type="pres">
      <dgm:prSet presAssocID="{EADFBF1E-17BA-4EA4-B01F-5529F684C974}" presName="txOne" presStyleLbl="node0" presStyleIdx="1" presStyleCnt="2">
        <dgm:presLayoutVars>
          <dgm:chPref val="3"/>
        </dgm:presLayoutVars>
      </dgm:prSet>
      <dgm:spPr/>
    </dgm:pt>
    <dgm:pt modelId="{A15FCE25-228A-491E-9DBA-2D1474232FA8}" type="pres">
      <dgm:prSet presAssocID="{EADFBF1E-17BA-4EA4-B01F-5529F684C974}" presName="horzOne" presStyleCnt="0"/>
      <dgm:spPr/>
    </dgm:pt>
  </dgm:ptLst>
  <dgm:cxnLst>
    <dgm:cxn modelId="{D104A607-A21C-4CAE-A4D4-0011577E149F}" type="presOf" srcId="{92F01E57-4E2C-4087-A3F6-21CB2ED8C314}" destId="{5F22FEA5-92DF-49E6-8872-B01299880152}" srcOrd="0" destOrd="0" presId="urn:microsoft.com/office/officeart/2005/8/layout/hierarchy4"/>
    <dgm:cxn modelId="{15A3DB17-9A9C-424A-836E-F87AA5F07101}" type="presOf" srcId="{E77FCAAF-D83C-427A-A3DF-92377C189C11}" destId="{9B2B2445-0BDC-4273-A762-C806231C9C12}" srcOrd="0" destOrd="0" presId="urn:microsoft.com/office/officeart/2005/8/layout/hierarchy4"/>
    <dgm:cxn modelId="{797BD048-12B5-47E8-8214-D19F3F997C0F}" srcId="{92F01E57-4E2C-4087-A3F6-21CB2ED8C314}" destId="{EADFBF1E-17BA-4EA4-B01F-5529F684C974}" srcOrd="1" destOrd="0" parTransId="{9601DFF1-EA95-4CC1-82DB-E20FFA0858F0}" sibTransId="{D08019E2-496C-41DD-9377-4D1722643975}"/>
    <dgm:cxn modelId="{037D7051-760D-416B-93D6-1E94B6BC3F89}" srcId="{92F01E57-4E2C-4087-A3F6-21CB2ED8C314}" destId="{E77FCAAF-D83C-427A-A3DF-92377C189C11}" srcOrd="0" destOrd="0" parTransId="{B6527C66-FE11-4489-B2FE-C011C694E2EC}" sibTransId="{102AB4E2-DCBF-427F-8B9C-1C6B39A2DD87}"/>
    <dgm:cxn modelId="{85B15756-4338-471F-A11A-246A3AF7EC89}" type="presOf" srcId="{EADFBF1E-17BA-4EA4-B01F-5529F684C974}" destId="{1A3446FB-8C52-432D-A534-4613348CE378}" srcOrd="0" destOrd="0" presId="urn:microsoft.com/office/officeart/2005/8/layout/hierarchy4"/>
    <dgm:cxn modelId="{6D42F8ED-B376-4092-A9E6-C764A85FEEB4}" type="presParOf" srcId="{5F22FEA5-92DF-49E6-8872-B01299880152}" destId="{CFD27CF1-B941-47D5-8061-6F0092012FBF}" srcOrd="0" destOrd="0" presId="urn:microsoft.com/office/officeart/2005/8/layout/hierarchy4"/>
    <dgm:cxn modelId="{28F61118-669F-4E44-B6A4-2CCA61975A62}" type="presParOf" srcId="{CFD27CF1-B941-47D5-8061-6F0092012FBF}" destId="{9B2B2445-0BDC-4273-A762-C806231C9C12}" srcOrd="0" destOrd="0" presId="urn:microsoft.com/office/officeart/2005/8/layout/hierarchy4"/>
    <dgm:cxn modelId="{0E2BACE1-E694-4F00-A29F-966A7942F9E5}" type="presParOf" srcId="{CFD27CF1-B941-47D5-8061-6F0092012FBF}" destId="{15224D1A-EE76-4387-8C5F-F865D971B9AF}" srcOrd="1" destOrd="0" presId="urn:microsoft.com/office/officeart/2005/8/layout/hierarchy4"/>
    <dgm:cxn modelId="{227129BF-CA00-4F9E-BDBF-CC85B8D21509}" type="presParOf" srcId="{5F22FEA5-92DF-49E6-8872-B01299880152}" destId="{F3ED3786-260C-4E14-9ED3-FBEAEF707E79}" srcOrd="1" destOrd="0" presId="urn:microsoft.com/office/officeart/2005/8/layout/hierarchy4"/>
    <dgm:cxn modelId="{D9D19623-AE9E-4909-974F-EBA735CFFB38}" type="presParOf" srcId="{5F22FEA5-92DF-49E6-8872-B01299880152}" destId="{75923707-C22F-451F-97AE-ACCE17A23B8B}" srcOrd="2" destOrd="0" presId="urn:microsoft.com/office/officeart/2005/8/layout/hierarchy4"/>
    <dgm:cxn modelId="{1DD54469-0D28-445B-ACD7-AEB5C253441E}" type="presParOf" srcId="{75923707-C22F-451F-97AE-ACCE17A23B8B}" destId="{1A3446FB-8C52-432D-A534-4613348CE378}" srcOrd="0" destOrd="0" presId="urn:microsoft.com/office/officeart/2005/8/layout/hierarchy4"/>
    <dgm:cxn modelId="{6C22F792-0981-4622-A824-DC45C12A0759}" type="presParOf" srcId="{75923707-C22F-451F-97AE-ACCE17A23B8B}" destId="{A15FCE25-228A-491E-9DBA-2D1474232FA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F01E57-4E2C-4087-A3F6-21CB2ED8C31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E77FCAAF-D83C-427A-A3DF-92377C189C11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4 การแต่งตั้งอาจารย์ที่ปรึกษาวิทยานิพนธ์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การแต่งตั้งอาจารย์ที่ปรึกษวิทยานิพนธ์เพื่อควบคุม</a:t>
          </a:r>
          <a:r>
            <a:rPr lang="th-TH" sz="1600" b="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การทำ</a:t>
          </a: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วิทยานิพนธ์ 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ให้บัณฑิตวิทยาลัยดำเนินการ ดังนี้ 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ระดับปริญญาโท มีอาจารย์ที่ปรึกษาวิทยานิพนธ์หลัก 1 คน และอาจารย์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ที่ปรึกษาวิทยานิพนธ์ร่วม (ถ้ามี)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ระดับปริญญาเอก มีอาจารย์ที่ปรึกษาวิทยานิพนธ์หลัก 1 คน และอาจารย์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ที่ปรึกษาวิทยานิพนธ์ร่วมอย่างน้อย 1 คน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5 จำนวนนิสิตในการควบคุม</a:t>
          </a:r>
          <a:r>
            <a:rPr lang="th-TH" sz="1600" b="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การทำ</a:t>
          </a: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วิทยานิพนธ์ของอาจารย์ที่ปรึกษา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อาจารย์ประจำหลักสูตร 1 คน ให้เป็นอาจารย์ที่ปรึกษาวิทยานิพนธ์หลัก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ของนิสิตปริญญาโทและปริญญาเอก ดังนี้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(1) กรณีอาจารย์ประจำหลักสูตรมีคุณวุฒิปริญญาเอกหรือเทียบเท่า 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และมีผลงานทางวิชาการตามเกณฑ์ ให้เป็นอาจารย์ที่ปรึกษาวิทยานิพนธ์ของนิสิตระดับปริญญาโทและปริญญาเอก รวมได้ไม่เกิน 5 คน ต่อภาคการศึกษา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(2) กรณีอาจารย์ประจำหลักสูตรมีคุณวุฒิปริญญาเอกหรือเทียบเท่า และดำรงตำแหน่งระดับผู้ช่วยศาสตราจารย์ขึ้นไป หรือมีคุณวุฒิปริญญาโทหรือเทียบเท่าที่มีตำแหน่งรองศาสตราจารย์หรือเทียบเท่าขึ้นไปและมีผลงานทางวิชาการตามเกณฑ์ ให้เป็นอาจารย์ที่ปรึกษาวิทยานิพนธ์หลักของนิสิตระดับปริญญาโทและปริญญาเอก รวมได้ไม่เกิน 10 คน ต่อภาคการศึกษา</a:t>
          </a:r>
          <a:endParaRPr lang="th-TH" sz="16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6527C66-FE11-4489-B2FE-C011C694E2EC}" type="par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02AB4E2-DCBF-427F-8B9C-1C6B39A2DD87}" type="sibTrans" cxnId="{037D7051-760D-416B-93D6-1E94B6BC3F89}">
      <dgm:prSet/>
      <dgm:spPr/>
      <dgm:t>
        <a:bodyPr/>
        <a:lstStyle/>
        <a:p>
          <a:endParaRPr lang="th-TH" sz="1600" b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ADFBF1E-17BA-4EA4-B01F-5529F684C974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th-TH" sz="32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(3) กรณีอาจารย์ประจำหลักสูตรมีคุณวุฒิปริญญาเอกหรือเทียบเท่า และดำรงตำแหน่งศาสตราจารย์ ซึ่งมีความจำเป็นต้องดูแลนิสิตเกินกว่าจำนวนที่กำหนด ให้เสนอต่อสภามหาวิทยาลัยนเรศวรพิจารณา แต่ทั้งนี้ต้องไม่เกิน 15 คน ต่อภาคการศึกษา หากมีความจำเป็นต้องดูแลนิสิตมากกว่า 15 คน ให้ขอความเห็นชอบจากคณะกรรมการมาตรฐานการอุดมศึกษาเป็นรายกรณี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หากเป็นอาจารย์ที่ปรึกษาทั้งวิทยานิพนธ์และการค้นคว้าอิสระ ให้คิดสัดส่วนจำนวนนิสิตที่ทำวิทยานิพนธ์ 1 คน เทียบได้กับจำนวนนิสิตที่ค้นคว้าอิสระ 3 คน แต่ทั้งนี้ รวมแล้วต้องไม่เกิน 15 คน ต่อภาคการศึกษา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7 หน้าที่ของอาจารย์ที่ปรึกษาวิทยานิพนธ์ ดังนี้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(1) ให้คำปรึกษาเกี่ยวกับ</a:t>
          </a:r>
          <a:r>
            <a:rPr lang="th-TH" sz="1600" b="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การทำ</a:t>
          </a: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วิทยานิพนธ์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(2) ให้ความเห็นชอบในการเสนอ แต่งตั้งผู้เชี่ยวชาญตรวจสอบเครื่องมือที่ใช้ในการวิจัย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(3) ให้ความเห็นชอบในการขอความอนุเคราะห์หน่วยงานเพื่อขอเก็บรวบรวมข้อมูล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(4) ให้ความเห็นชอบในการขอสอบวิทยานิพนธ์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(5) ประสานงานกับผู้ทรงคุณวุฒิและกรรมการในการสอบวิทยานิพนธ์</a:t>
          </a:r>
        </a:p>
        <a:p>
          <a:pPr algn="l">
            <a:spcAft>
              <a:spcPts val="0"/>
            </a:spcAft>
          </a:pPr>
          <a:r>
            <a:rPr lang="th-TH" sz="1600" b="0" dirty="0">
              <a:latin typeface="TH SarabunPSK" panose="020B0500040200020003" pitchFamily="34" charset="-34"/>
              <a:cs typeface="TH SarabunPSK" panose="020B0500040200020003" pitchFamily="34" charset="-34"/>
            </a:rPr>
            <a:t>      (6) ประเมินผลการสอนวิทยานิพนธ์</a:t>
          </a:r>
        </a:p>
      </dgm:t>
    </dgm:pt>
    <dgm:pt modelId="{9601DFF1-EA95-4CC1-82DB-E20FFA0858F0}" type="parTrans" cxnId="{797BD048-12B5-47E8-8214-D19F3F997C0F}">
      <dgm:prSet/>
      <dgm:spPr/>
      <dgm:t>
        <a:bodyPr/>
        <a:lstStyle/>
        <a:p>
          <a:endParaRPr lang="th-TH"/>
        </a:p>
      </dgm:t>
    </dgm:pt>
    <dgm:pt modelId="{D08019E2-496C-41DD-9377-4D1722643975}" type="sibTrans" cxnId="{797BD048-12B5-47E8-8214-D19F3F997C0F}">
      <dgm:prSet/>
      <dgm:spPr/>
      <dgm:t>
        <a:bodyPr/>
        <a:lstStyle/>
        <a:p>
          <a:endParaRPr lang="th-TH"/>
        </a:p>
      </dgm:t>
    </dgm:pt>
    <dgm:pt modelId="{5F22FEA5-92DF-49E6-8872-B01299880152}" type="pres">
      <dgm:prSet presAssocID="{92F01E57-4E2C-4087-A3F6-21CB2ED8C3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D27CF1-B941-47D5-8061-6F0092012FBF}" type="pres">
      <dgm:prSet presAssocID="{E77FCAAF-D83C-427A-A3DF-92377C189C11}" presName="vertOne" presStyleCnt="0"/>
      <dgm:spPr/>
    </dgm:pt>
    <dgm:pt modelId="{9B2B2445-0BDC-4273-A762-C806231C9C12}" type="pres">
      <dgm:prSet presAssocID="{E77FCAAF-D83C-427A-A3DF-92377C189C11}" presName="txOne" presStyleLbl="node0" presStyleIdx="0" presStyleCnt="2">
        <dgm:presLayoutVars>
          <dgm:chPref val="3"/>
        </dgm:presLayoutVars>
      </dgm:prSet>
      <dgm:spPr/>
    </dgm:pt>
    <dgm:pt modelId="{15224D1A-EE76-4387-8C5F-F865D971B9AF}" type="pres">
      <dgm:prSet presAssocID="{E77FCAAF-D83C-427A-A3DF-92377C189C11}" presName="horzOne" presStyleCnt="0"/>
      <dgm:spPr/>
    </dgm:pt>
    <dgm:pt modelId="{F3ED3786-260C-4E14-9ED3-FBEAEF707E79}" type="pres">
      <dgm:prSet presAssocID="{102AB4E2-DCBF-427F-8B9C-1C6B39A2DD87}" presName="sibSpaceOne" presStyleCnt="0"/>
      <dgm:spPr/>
    </dgm:pt>
    <dgm:pt modelId="{75923707-C22F-451F-97AE-ACCE17A23B8B}" type="pres">
      <dgm:prSet presAssocID="{EADFBF1E-17BA-4EA4-B01F-5529F684C974}" presName="vertOne" presStyleCnt="0"/>
      <dgm:spPr/>
    </dgm:pt>
    <dgm:pt modelId="{1A3446FB-8C52-432D-A534-4613348CE378}" type="pres">
      <dgm:prSet presAssocID="{EADFBF1E-17BA-4EA4-B01F-5529F684C974}" presName="txOne" presStyleLbl="node0" presStyleIdx="1" presStyleCnt="2">
        <dgm:presLayoutVars>
          <dgm:chPref val="3"/>
        </dgm:presLayoutVars>
      </dgm:prSet>
      <dgm:spPr/>
    </dgm:pt>
    <dgm:pt modelId="{A15FCE25-228A-491E-9DBA-2D1474232FA8}" type="pres">
      <dgm:prSet presAssocID="{EADFBF1E-17BA-4EA4-B01F-5529F684C974}" presName="horzOne" presStyleCnt="0"/>
      <dgm:spPr/>
    </dgm:pt>
  </dgm:ptLst>
  <dgm:cxnLst>
    <dgm:cxn modelId="{D104A607-A21C-4CAE-A4D4-0011577E149F}" type="presOf" srcId="{92F01E57-4E2C-4087-A3F6-21CB2ED8C314}" destId="{5F22FEA5-92DF-49E6-8872-B01299880152}" srcOrd="0" destOrd="0" presId="urn:microsoft.com/office/officeart/2005/8/layout/hierarchy4"/>
    <dgm:cxn modelId="{15A3DB17-9A9C-424A-836E-F87AA5F07101}" type="presOf" srcId="{E77FCAAF-D83C-427A-A3DF-92377C189C11}" destId="{9B2B2445-0BDC-4273-A762-C806231C9C12}" srcOrd="0" destOrd="0" presId="urn:microsoft.com/office/officeart/2005/8/layout/hierarchy4"/>
    <dgm:cxn modelId="{797BD048-12B5-47E8-8214-D19F3F997C0F}" srcId="{92F01E57-4E2C-4087-A3F6-21CB2ED8C314}" destId="{EADFBF1E-17BA-4EA4-B01F-5529F684C974}" srcOrd="1" destOrd="0" parTransId="{9601DFF1-EA95-4CC1-82DB-E20FFA0858F0}" sibTransId="{D08019E2-496C-41DD-9377-4D1722643975}"/>
    <dgm:cxn modelId="{037D7051-760D-416B-93D6-1E94B6BC3F89}" srcId="{92F01E57-4E2C-4087-A3F6-21CB2ED8C314}" destId="{E77FCAAF-D83C-427A-A3DF-92377C189C11}" srcOrd="0" destOrd="0" parTransId="{B6527C66-FE11-4489-B2FE-C011C694E2EC}" sibTransId="{102AB4E2-DCBF-427F-8B9C-1C6B39A2DD87}"/>
    <dgm:cxn modelId="{85B15756-4338-471F-A11A-246A3AF7EC89}" type="presOf" srcId="{EADFBF1E-17BA-4EA4-B01F-5529F684C974}" destId="{1A3446FB-8C52-432D-A534-4613348CE378}" srcOrd="0" destOrd="0" presId="urn:microsoft.com/office/officeart/2005/8/layout/hierarchy4"/>
    <dgm:cxn modelId="{6D42F8ED-B376-4092-A9E6-C764A85FEEB4}" type="presParOf" srcId="{5F22FEA5-92DF-49E6-8872-B01299880152}" destId="{CFD27CF1-B941-47D5-8061-6F0092012FBF}" srcOrd="0" destOrd="0" presId="urn:microsoft.com/office/officeart/2005/8/layout/hierarchy4"/>
    <dgm:cxn modelId="{28F61118-669F-4E44-B6A4-2CCA61975A62}" type="presParOf" srcId="{CFD27CF1-B941-47D5-8061-6F0092012FBF}" destId="{9B2B2445-0BDC-4273-A762-C806231C9C12}" srcOrd="0" destOrd="0" presId="urn:microsoft.com/office/officeart/2005/8/layout/hierarchy4"/>
    <dgm:cxn modelId="{0E2BACE1-E694-4F00-A29F-966A7942F9E5}" type="presParOf" srcId="{CFD27CF1-B941-47D5-8061-6F0092012FBF}" destId="{15224D1A-EE76-4387-8C5F-F865D971B9AF}" srcOrd="1" destOrd="0" presId="urn:microsoft.com/office/officeart/2005/8/layout/hierarchy4"/>
    <dgm:cxn modelId="{227129BF-CA00-4F9E-BDBF-CC85B8D21509}" type="presParOf" srcId="{5F22FEA5-92DF-49E6-8872-B01299880152}" destId="{F3ED3786-260C-4E14-9ED3-FBEAEF707E79}" srcOrd="1" destOrd="0" presId="urn:microsoft.com/office/officeart/2005/8/layout/hierarchy4"/>
    <dgm:cxn modelId="{D9D19623-AE9E-4909-974F-EBA735CFFB38}" type="presParOf" srcId="{5F22FEA5-92DF-49E6-8872-B01299880152}" destId="{75923707-C22F-451F-97AE-ACCE17A23B8B}" srcOrd="2" destOrd="0" presId="urn:microsoft.com/office/officeart/2005/8/layout/hierarchy4"/>
    <dgm:cxn modelId="{1DD54469-0D28-445B-ACD7-AEB5C253441E}" type="presParOf" srcId="{75923707-C22F-451F-97AE-ACCE17A23B8B}" destId="{1A3446FB-8C52-432D-A534-4613348CE378}" srcOrd="0" destOrd="0" presId="urn:microsoft.com/office/officeart/2005/8/layout/hierarchy4"/>
    <dgm:cxn modelId="{6C22F792-0981-4622-A824-DC45C12A0759}" type="presParOf" srcId="{75923707-C22F-451F-97AE-ACCE17A23B8B}" destId="{A15FCE25-228A-491E-9DBA-2D1474232FA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B2445-0BDC-4273-A762-C806231C9C12}">
      <dsp:nvSpPr>
        <dsp:cNvPr id="0" name=""/>
        <dsp:cNvSpPr/>
      </dsp:nvSpPr>
      <dsp:spPr>
        <a:xfrm>
          <a:off x="3574" y="0"/>
          <a:ext cx="4792573" cy="498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คำนิยาม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“สถาบันอุดมศึกษา” หมายความว่า สถานศึกษาของรัฐที่จัดหลักสูตรการศึกษาตั้งแต่ระดับปริญญาตรีขึ้นไปหรือเทียบเท่า แต่ไม่รวมถึงสถาบันอุดมศึกษาของรัฐ                 ที่มิใช่ส่วนราชการ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“ผู้ทำการสอน” หมายความว่า บุคคลที่ทำหน้าที่สอนในสถานศึกษาหรือในสถาบันอุดมศึกษา โดยได้รับเงินเดือนหรือค่าจ้างจากเงินงบประมาณ งบบุคลากร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6 การสอนหนึ่งหน่วยชั่วโมงต้องมีเวลาไม่น้อยกว่าห้าสิบนาที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7 เงินค่าสอนพิเศษและเงินค่าสอนเกินภาระงานสอนตามระเบียบนี้ให้เบิกจ่ายสำหรับการสอนพิเศษและการสอนเกินภาระงานสอนในหลักสูตรปกติของสถานศึกษาหรือสถาบันอุดมศึกษา ซึ่งมิใช่การสอนในหลักสูตรภาคฤดูร้อน หรือหลักสูตรเสริมพิเศษเฉพาะด้าน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th-TH" sz="1800" b="1" kern="1200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43944" y="140370"/>
        <a:ext cx="4511833" cy="4703916"/>
      </dsp:txXfrm>
    </dsp:sp>
    <dsp:sp modelId="{1A3446FB-8C52-432D-A534-4613348CE378}">
      <dsp:nvSpPr>
        <dsp:cNvPr id="0" name=""/>
        <dsp:cNvSpPr/>
      </dsp:nvSpPr>
      <dsp:spPr>
        <a:xfrm>
          <a:off x="5601299" y="0"/>
          <a:ext cx="4792573" cy="498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14 ผู้มีสิทธิได้รับเงินค่าสอนพิเศษในสถาบันอุดมศึกษาได้แก่บุคคล ดังต่อไปนี้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14.1 ผู้สอนที่เป็นข้าราชการหรือลูกจ้างของทางราชการที่ไม่ได้ดำรงตำแหน่งประจำในสถาบันอุดมศึกษานั้น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14.2 ข้าราชการและลูกจ้างของสถาบันอุดมศึกษาซึ่งไม่มีหน้าที่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ในการสอนแต่ได้รับคำสั่งให้สอนในสถาบันอุดมศึกษานั้น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b="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14.3 ผู้ได้รับเชิญให้สอนในสถาบันอุดมศึกษาในฐานะอาจารย์พิเศษ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15 ผู้ทำการสอนในสถาบันอุดมศึกษาที่สอนครบตามหลักเกณฑ์ที่กำหนดใน 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 บัญชีหมายเลข 4 หรือหมายเลข 5 แนบท้ายระเบียบนี้ ให้มีสิทธิได้รับเงินค่าสอนเกินภาระงานสอน สำหรับหน่วยชั่วโมงที่สอนนอกเหนือจากจำนวนหน่วยชั่วโมงที่กำหนดดังกล่าว โดยห้ามมิให้นำเวลาการให้คำปรึกษาหรือคำแนะนำด้านกิจการนิสิต นักศึกษา ด้านการเรียนการสอน หรือด้านการจัดทำวิทยานิพนธ์ มารวมคำนวณเป็นหน่วยชั่วโมงด้วย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th-TH" sz="1600" kern="1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 16 กรณีที่มีการสอนทั้งระดับบัณฑิตศึกษาหรือเทียบเท่า หรือระดับปริญญาตรีหรือเทียบเท่า ในภาคการศึกษาเดียวกัน ให้คำนวณหน่วยชั่วโมงลดลงครึ่งหนึ่งของจำนวนหน่วยชั่วโมงที่ต้องสอนในแต่ละระดับการศึกษาตามที่กำหนดในข้อ 15 ถ้ามีเศษถึงครึ่งให้นับเป็นหนึ่ง และให้เบิกจ่ายเงินค่าสอนเกินภาระงานสอนตามหน่วยชั่วโมงที่สอนในอัตราของระดับบัณฑิตศึกษาก่อนได้</a:t>
          </a:r>
          <a:endParaRPr lang="th-TH" sz="1600" b="0" kern="1200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741669" y="140370"/>
        <a:ext cx="4511833" cy="4703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DB394-0651-4203-BE3A-23AB764C557B}">
      <dsp:nvSpPr>
        <dsp:cNvPr id="0" name=""/>
        <dsp:cNvSpPr/>
      </dsp:nvSpPr>
      <dsp:spPr>
        <a:xfrm>
          <a:off x="7100" y="0"/>
          <a:ext cx="2871001" cy="4984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600" b="1" u="none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คำนิยาม</a:t>
          </a:r>
        </a:p>
      </dsp:txBody>
      <dsp:txXfrm>
        <a:off x="91189" y="84089"/>
        <a:ext cx="2702823" cy="4816490"/>
      </dsp:txXfrm>
    </dsp:sp>
    <dsp:sp modelId="{9B2B2445-0BDC-4273-A762-C806231C9C12}">
      <dsp:nvSpPr>
        <dsp:cNvPr id="0" name=""/>
        <dsp:cNvSpPr/>
      </dsp:nvSpPr>
      <dsp:spPr>
        <a:xfrm>
          <a:off x="3360429" y="0"/>
          <a:ext cx="2871001" cy="4984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“อาจารย์ประจำ” 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             บุคลากรสังกัดมหาวิทยาลัยนเรศวร ซึ่งมีหน้าที่สอนและวิจัย โดยได้รับแต่งตั้งจากบัณฑิตวิทยาลัยและปฏิบัติหน้าที่เต็มเวลาตามภาระงานที่รับผิดชอบในหลักสูตร              ที่สอน ระดับบัณฑิตศึกษา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“อาจารย์พิเศษ” 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บุคคลภายนอกที่มีความรู้ความสามารถ             ในวิชาการหรือวิชาชีพ โดยมิได้สังกัดมหาวิทยาลัยนเรศวร และได้รับเชิญให้ปฏิบัติหน้าที่สอนในระดับบัณฑิตศึกษา</a:t>
          </a:r>
        </a:p>
      </dsp:txBody>
      <dsp:txXfrm>
        <a:off x="3444518" y="84089"/>
        <a:ext cx="2702823" cy="4816490"/>
      </dsp:txXfrm>
    </dsp:sp>
    <dsp:sp modelId="{A49FE203-08A2-4044-9CBA-816ED3AACDBD}">
      <dsp:nvSpPr>
        <dsp:cNvPr id="0" name=""/>
        <dsp:cNvSpPr/>
      </dsp:nvSpPr>
      <dsp:spPr>
        <a:xfrm>
          <a:off x="6713758" y="0"/>
          <a:ext cx="2871001" cy="4984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“อาจารย์ผู้สอนภายใน” 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อาจารย์ผู้สอน สังกัดคณะศึกษาศาสตร์ มหาวิทยาลัยนเรศวร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“อาจารย์ผู้สอนภายนอก” 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อาจารย์ผู้สอน ที่มิได้สังกัด                  คณะศึกษาศาสตร์ มหาวิทยาลัยนเรศวร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“อาจารย์พิเศษ”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หมายความว่า                 บุคคลที่มีความรู้ความสามารถในวิชาการหรือวิชาชีพ และได้รับเชิญให้ปฏิบัติหน้าที่สอนในระดับบัณฑิตศึกษา โดยมิได้ปรากฎชื่อในรายวิชาที่รับเชิญให้สอน</a:t>
          </a:r>
        </a:p>
      </dsp:txBody>
      <dsp:txXfrm>
        <a:off x="6797847" y="84089"/>
        <a:ext cx="2702823" cy="4816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B2445-0BDC-4273-A762-C806231C9C12}">
      <dsp:nvSpPr>
        <dsp:cNvPr id="0" name=""/>
        <dsp:cNvSpPr/>
      </dsp:nvSpPr>
      <dsp:spPr>
        <a:xfrm>
          <a:off x="3574" y="0"/>
          <a:ext cx="4792573" cy="498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คำนิยาม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“อาจารย์ที่ปรึกษา” 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หมายความว่า อาจารย์ที่ปรึกษาการค้นคว้าอิสระ</a:t>
          </a:r>
          <a:endParaRPr lang="th-TH" sz="18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“นิสิต”</a:t>
          </a: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หมายความว่า นิสิตระดับปริญญาโท แผน 2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4 อาจารย์ที่ปรึกษา ต้องเป็นอาจารย์ประจำหลักสูตรที่มีคุณวุฒิปริญญาเอกหรือเทียบเท่า หรือขั้นต่ำปริญญาโทหรือเทียบเท่าตำแหน่งรองศาสตราจารย์หรือเทียบเท่า และมีผลงานทางวิชาการเป็นไปตามเกณฑ์มาตรฐานหลักสูตรระดับบัณฑิตศึกษากำหนดไว้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6 อาจารย์ที่ปรึกษา สามารถให้คำปรึกษาการค้นคว้าอิสระของนิสิตได้ไม่เกิน 15 คน ทั้งนี้ หากเป็นอาจารย์ที่ปรึกษาทั้งวิทยานิพนธ์และการค้นคว้าอิสระ ให้คิดสัดส่วนจำนวนนิสิตที่ทำวิทยานิพนธ์ 1 คน เทียบได้กับจำนวนนิสิตที่ค้นคว้าอิสระ 3 คน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8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43944" y="140370"/>
        <a:ext cx="4511833" cy="4703916"/>
      </dsp:txXfrm>
    </dsp:sp>
    <dsp:sp modelId="{1A3446FB-8C52-432D-A534-4613348CE378}">
      <dsp:nvSpPr>
        <dsp:cNvPr id="0" name=""/>
        <dsp:cNvSpPr/>
      </dsp:nvSpPr>
      <dsp:spPr>
        <a:xfrm>
          <a:off x="5601299" y="0"/>
          <a:ext cx="4792573" cy="498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7 อาจารย์ที่ปรึกษา มีหน้าที่ดังนี้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(1) ให้คำแนะนำในการจัดทำแผนการดำเนินงานการค้นคว้าอิสระ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(2) ให้คำปรึกษาเกี่ยวกับการค้นคว้าอิสระและบันทึกการให้คำปรึกษาแก่นิสิต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(3) ให้ความเห็นชอบในการแต่งตั้งผู้เชี่ยวชาญในการตรวจเครื่องมือการค้นคว้าอิสระ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(4) ให้ความเห็นชอบในการขอความอนุเคราะห์หัวหน้าหน่วยงานเพื่อเก็บรวบรวมข้อมูล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(5) ให้ความเห็นชอบในการนำเสนอผลงานการค้นคว้าอิสระ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(6) ประเมินผลการค้นคว้าอิสระ</a:t>
          </a:r>
        </a:p>
      </dsp:txBody>
      <dsp:txXfrm>
        <a:off x="5741669" y="140370"/>
        <a:ext cx="4511833" cy="47039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B2445-0BDC-4273-A762-C806231C9C12}">
      <dsp:nvSpPr>
        <dsp:cNvPr id="0" name=""/>
        <dsp:cNvSpPr/>
      </dsp:nvSpPr>
      <dsp:spPr>
        <a:xfrm>
          <a:off x="3574" y="0"/>
          <a:ext cx="4792573" cy="498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4 การแต่งตั้งอาจารย์ที่ปรึกษาวิทยานิพนธ์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การแต่งตั้งอาจารย์ที่ปรึกษวิทยานิพนธ์เพื่อควบคุม</a:t>
          </a:r>
          <a:r>
            <a:rPr lang="th-TH" sz="1600" b="0" kern="120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การทำ</a:t>
          </a: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วิทยานิพนธ์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ให้บัณฑิตวิทยาลัยดำเนินการ ดังนี้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ระดับปริญญาโท มีอาจารย์ที่ปรึกษาวิทยานิพนธ์หลัก 1 คน และอาจารย์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ที่ปรึกษาวิทยานิพนธ์ร่วม (ถ้ามี)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ระดับปริญญาเอก มีอาจารย์ที่ปรึกษาวิทยานิพนธ์หลัก 1 คน และอาจารย์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ที่ปรึกษาวิทยานิพนธ์ร่วมอย่างน้อย 1 คน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5 จำนวนนิสิตในการควบคุม</a:t>
          </a:r>
          <a:r>
            <a:rPr lang="th-TH" sz="1600" b="0" kern="120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การทำ</a:t>
          </a: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วิทยานิพนธ์ของอาจารย์ที่ปรึกษา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 อาจารย์ประจำหลักสูตร 1 คน ให้เป็นอาจารย์ที่ปรึกษาวิทยานิพนธ์หลัก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ของนิสิตปริญญาโทและปริญญาเอก ดังนี้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(1) กรณีอาจารย์ประจำหลักสูตรมีคุณวุฒิปริญญาเอกหรือเทียบเท่า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และมีผลงานทางวิชาการตามเกณฑ์ ให้เป็นอาจารย์ที่ปรึกษาวิทยานิพนธ์ของนิสิตระดับปริญญาโทและปริญญาเอก รวมได้ไม่เกิน 5 คน ต่อภาคการศึกษา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(2) กรณีอาจารย์ประจำหลักสูตรมีคุณวุฒิปริญญาเอกหรือเทียบเท่า และดำรงตำแหน่งระดับผู้ช่วยศาสตราจารย์ขึ้นไป หรือมีคุณวุฒิปริญญาโทหรือเทียบเท่าที่มีตำแหน่งรองศาสตราจารย์หรือเทียบเท่าขึ้นไปและมีผลงานทางวิชาการตามเกณฑ์ ให้เป็นอาจารย์ที่ปรึกษาวิทยานิพนธ์หลักของนิสิตระดับปริญญาโทและปริญญาเอก รวมได้ไม่เกิน 10 คน ต่อภาคการศึกษา</a:t>
          </a:r>
          <a:endParaRPr lang="th-TH" sz="16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43944" y="140370"/>
        <a:ext cx="4511833" cy="4703916"/>
      </dsp:txXfrm>
    </dsp:sp>
    <dsp:sp modelId="{1A3446FB-8C52-432D-A534-4613348CE378}">
      <dsp:nvSpPr>
        <dsp:cNvPr id="0" name=""/>
        <dsp:cNvSpPr/>
      </dsp:nvSpPr>
      <dsp:spPr>
        <a:xfrm>
          <a:off x="5601299" y="0"/>
          <a:ext cx="4792573" cy="498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(3) กรณีอาจารย์ประจำหลักสูตรมีคุณวุฒิปริญญาเอกหรือเทียบเท่า และดำรงตำแหน่งศาสตราจารย์ ซึ่งมีความจำเป็นต้องดูแลนิสิตเกินกว่าจำนวนที่กำหนด ให้เสนอต่อสภามหาวิทยาลัยนเรศวรพิจารณา แต่ทั้งนี้ต้องไม่เกิน 15 คน ต่อภาคการศึกษา หากมีความจำเป็นต้องดูแลนิสิตมากกว่า 15 คน ให้ขอความเห็นชอบจากคณะกรรมการมาตรฐานการอุดมศึกษาเป็นรายกรณี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หากเป็นอาจารย์ที่ปรึกษาทั้งวิทยานิพนธ์และการค้นคว้าอิสระ ให้คิดสัดส่วนจำนวนนิสิตที่ทำวิทยานิพนธ์ 1 คน เทียบได้กับจำนวนนิสิตที่ค้นคว้าอิสระ 3 คน แต่ทั้งนี้ รวมแล้วต้องไม่เกิน 15 คน ต่อภาคการศึกษา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ข้อ 7 หน้าที่ของอาจารย์ที่ปรึกษาวิทยานิพนธ์ ดังนี้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(1) ให้คำปรึกษาเกี่ยวกับ</a:t>
          </a:r>
          <a:r>
            <a:rPr lang="th-TH" sz="1600" b="0" kern="120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การทำ</a:t>
          </a: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วิทยานิพนธ์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(2) ให้ความเห็นชอบในการเสนอ แต่งตั้งผู้เชี่ยวชาญตรวจสอบเครื่องมือที่ใช้ในการวิจัย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(3) ให้ความเห็นชอบในการขอความอนุเคราะห์หน่วยงานเพื่อขอเก็บรวบรวมข้อมูล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(4) ให้ความเห็นชอบในการขอสอบวิทยานิพนธ์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(5) ประสานงานกับผู้ทรงคุณวุฒิและกรรมการในการสอบวิทยานิพนธ์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th-TH" sz="1600" b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      (6) ประเมินผลการสอนวิทยานิพนธ์</a:t>
          </a:r>
        </a:p>
      </dsp:txBody>
      <dsp:txXfrm>
        <a:off x="5741669" y="140370"/>
        <a:ext cx="4511833" cy="4703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6DE0BA7-6133-4CDB-8388-5A575AC43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D5D388B-79DD-4948-AAB7-B80360AF3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220FAF4-2CAD-4105-AB6C-00BDAD2C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003EEA8-D83D-4820-B113-C23E5C79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A96FD58-4121-49EE-958D-3657999BD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465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9ABF6F7-5C00-4167-B55D-150EE0D96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4BB78C6-5720-4BEB-AC67-9563A76A4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ECC1D7F-E6B1-4AB6-A9F9-83B91D0DB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A364A7E-B633-4001-982F-08199194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FE1B920-35BF-44F5-AED5-10605B86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42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EB412F1C-D319-4F96-948A-65A4CC8284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2A1390E-F8EE-4F10-BAE0-38BE55011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E2371A6-BD4A-4193-AAFD-0E04212D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03CAE9-6D5C-4576-8971-16A8D6E61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49059E-4D5B-4BE6-833C-D949E297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5882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6">
            <a:extLst>
              <a:ext uri="{FF2B5EF4-FFF2-40B4-BE49-F238E27FC236}">
                <a16:creationId xmlns:a16="http://schemas.microsoft.com/office/drawing/2014/main" id="{6895F92E-8CD4-477D-A54E-9F2D209C9C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622161" y="1118600"/>
            <a:ext cx="3264015" cy="534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thaiDist">
              <a:defRPr lang="en-US" sz="1333" spc="0" baseline="0" dirty="0">
                <a:solidFill>
                  <a:schemeClr val="tx1"/>
                </a:solidFill>
                <a:effectLst/>
              </a:defRPr>
            </a:lvl1pPr>
          </a:lstStyle>
          <a:p>
            <a:pPr marL="0" marR="0" lvl="0" indent="0" algn="thaiDist" fontAlgn="auto">
              <a:lnSpc>
                <a:spcPct val="105000"/>
              </a:lnSpc>
              <a:spcAft>
                <a:spcPts val="0"/>
              </a:spcAft>
              <a:buClrTx/>
              <a:buSzTx/>
              <a:buNone/>
              <a:tabLst/>
            </a:pPr>
            <a:r>
              <a:rPr lang="en-US" dirty="0"/>
              <a:t>Lorem Ipsum is simply dummy text of the printing and typesetting industry.</a:t>
            </a:r>
          </a:p>
        </p:txBody>
      </p:sp>
      <p:sp>
        <p:nvSpPr>
          <p:cNvPr id="3" name="ตัวแทนข้อความ 6">
            <a:extLst>
              <a:ext uri="{FF2B5EF4-FFF2-40B4-BE49-F238E27FC236}">
                <a16:creationId xmlns:a16="http://schemas.microsoft.com/office/drawing/2014/main" id="{19E241A5-B2F8-4B95-9228-FE9AA60D01A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22160" y="701892"/>
            <a:ext cx="3264013" cy="3997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spc="0" baseline="0">
                <a:solidFill>
                  <a:schemeClr val="tx1"/>
                </a:solidFill>
                <a:effectLst/>
                <a:latin typeface="+mj-lt"/>
                <a:cs typeface="+mj-cs"/>
              </a:defRPr>
            </a:lvl1pPr>
          </a:lstStyle>
          <a:p>
            <a:r>
              <a:rPr lang="en-US" dirty="0"/>
              <a:t>LOREM IPSUM 01</a:t>
            </a:r>
          </a:p>
        </p:txBody>
      </p:sp>
      <p:sp>
        <p:nvSpPr>
          <p:cNvPr id="4" name="ตัวแทนข้อความ 6">
            <a:extLst>
              <a:ext uri="{FF2B5EF4-FFF2-40B4-BE49-F238E27FC236}">
                <a16:creationId xmlns:a16="http://schemas.microsoft.com/office/drawing/2014/main" id="{9C45C068-C70B-4F09-9E10-5DAAAEF0FB9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622161" y="2636912"/>
            <a:ext cx="3264015" cy="534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thaiDist">
              <a:defRPr lang="en-US" sz="1333" spc="0" baseline="0" dirty="0">
                <a:solidFill>
                  <a:schemeClr val="tx1"/>
                </a:solidFill>
                <a:effectLst/>
              </a:defRPr>
            </a:lvl1pPr>
          </a:lstStyle>
          <a:p>
            <a:pPr marL="0" marR="0" lvl="0" indent="0" algn="thaiDist" fontAlgn="auto">
              <a:lnSpc>
                <a:spcPct val="105000"/>
              </a:lnSpc>
              <a:spcAft>
                <a:spcPts val="0"/>
              </a:spcAft>
              <a:buClrTx/>
              <a:buSzTx/>
              <a:buNone/>
              <a:tabLst/>
            </a:pPr>
            <a:r>
              <a:rPr lang="en-US" dirty="0"/>
              <a:t>Lorem Ipsum is simply dummy text of the printing and typesetting industry.</a:t>
            </a:r>
          </a:p>
        </p:txBody>
      </p:sp>
      <p:sp>
        <p:nvSpPr>
          <p:cNvPr id="5" name="ตัวแทนข้อความ 6">
            <a:extLst>
              <a:ext uri="{FF2B5EF4-FFF2-40B4-BE49-F238E27FC236}">
                <a16:creationId xmlns:a16="http://schemas.microsoft.com/office/drawing/2014/main" id="{86129F28-0374-4BA2-934C-76685ABAFF3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622160" y="2220204"/>
            <a:ext cx="3264013" cy="3997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spc="0" baseline="0">
                <a:solidFill>
                  <a:schemeClr val="tx1"/>
                </a:solidFill>
                <a:effectLst/>
                <a:latin typeface="+mj-lt"/>
                <a:cs typeface="+mj-cs"/>
              </a:defRPr>
            </a:lvl1pPr>
          </a:lstStyle>
          <a:p>
            <a:r>
              <a:rPr lang="en-US" dirty="0"/>
              <a:t>LOREM IPSUM 02</a:t>
            </a:r>
          </a:p>
        </p:txBody>
      </p:sp>
      <p:sp>
        <p:nvSpPr>
          <p:cNvPr id="6" name="ตัวแทนข้อความ 6">
            <a:extLst>
              <a:ext uri="{FF2B5EF4-FFF2-40B4-BE49-F238E27FC236}">
                <a16:creationId xmlns:a16="http://schemas.microsoft.com/office/drawing/2014/main" id="{F8CC33D9-FA63-4093-80F0-9BE7BE246A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622161" y="4155224"/>
            <a:ext cx="3264015" cy="534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thaiDist">
              <a:defRPr lang="en-US" sz="1333" spc="0" baseline="0" dirty="0">
                <a:solidFill>
                  <a:schemeClr val="tx1"/>
                </a:solidFill>
                <a:effectLst/>
              </a:defRPr>
            </a:lvl1pPr>
          </a:lstStyle>
          <a:p>
            <a:pPr marL="0" marR="0" lvl="0" indent="0" algn="thaiDist" fontAlgn="auto">
              <a:lnSpc>
                <a:spcPct val="105000"/>
              </a:lnSpc>
              <a:spcAft>
                <a:spcPts val="0"/>
              </a:spcAft>
              <a:buClrTx/>
              <a:buSzTx/>
              <a:buNone/>
              <a:tabLst/>
            </a:pPr>
            <a:r>
              <a:rPr lang="en-US" dirty="0"/>
              <a:t>Lorem Ipsum is simply dummy text of the printing and typesetting industry.</a:t>
            </a:r>
          </a:p>
        </p:txBody>
      </p:sp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AE476E07-A253-4625-9D4C-9274FC60C0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22160" y="3738515"/>
            <a:ext cx="3264013" cy="3997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spc="0" baseline="0">
                <a:solidFill>
                  <a:schemeClr val="tx1"/>
                </a:solidFill>
                <a:effectLst/>
                <a:latin typeface="+mj-lt"/>
                <a:cs typeface="+mj-cs"/>
              </a:defRPr>
            </a:lvl1pPr>
          </a:lstStyle>
          <a:p>
            <a:r>
              <a:rPr lang="en-US" dirty="0"/>
              <a:t>LOREM IPSUM 03</a:t>
            </a:r>
          </a:p>
        </p:txBody>
      </p:sp>
      <p:sp>
        <p:nvSpPr>
          <p:cNvPr id="8" name="ตัวแทนข้อความ 6">
            <a:extLst>
              <a:ext uri="{FF2B5EF4-FFF2-40B4-BE49-F238E27FC236}">
                <a16:creationId xmlns:a16="http://schemas.microsoft.com/office/drawing/2014/main" id="{8B731E85-8E69-495E-9020-8116A50F40A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22161" y="5673536"/>
            <a:ext cx="3264015" cy="534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thaiDist">
              <a:defRPr lang="en-US" sz="1333" spc="0" baseline="0" dirty="0">
                <a:solidFill>
                  <a:schemeClr val="tx1"/>
                </a:solidFill>
                <a:effectLst/>
              </a:defRPr>
            </a:lvl1pPr>
          </a:lstStyle>
          <a:p>
            <a:pPr marL="0" marR="0" lvl="0" indent="0" algn="thaiDist" fontAlgn="auto">
              <a:lnSpc>
                <a:spcPct val="105000"/>
              </a:lnSpc>
              <a:spcAft>
                <a:spcPts val="0"/>
              </a:spcAft>
              <a:buClrTx/>
              <a:buSzTx/>
              <a:buNone/>
              <a:tabLst/>
            </a:pPr>
            <a:r>
              <a:rPr lang="en-US" dirty="0"/>
              <a:t>Lorem Ipsum is simply dummy text of the printing and typesetting industry.</a:t>
            </a:r>
          </a:p>
        </p:txBody>
      </p:sp>
      <p:sp>
        <p:nvSpPr>
          <p:cNvPr id="9" name="ตัวแทนข้อความ 6">
            <a:extLst>
              <a:ext uri="{FF2B5EF4-FFF2-40B4-BE49-F238E27FC236}">
                <a16:creationId xmlns:a16="http://schemas.microsoft.com/office/drawing/2014/main" id="{3B19826E-2BB1-4814-9838-29D9E13853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622160" y="5256828"/>
            <a:ext cx="3264013" cy="3997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spc="0" baseline="0">
                <a:solidFill>
                  <a:schemeClr val="tx1"/>
                </a:solidFill>
                <a:effectLst/>
                <a:latin typeface="+mj-lt"/>
                <a:cs typeface="+mj-cs"/>
              </a:defRPr>
            </a:lvl1pPr>
          </a:lstStyle>
          <a:p>
            <a:r>
              <a:rPr lang="en-US" dirty="0"/>
              <a:t>LOREM IPSUM 04</a:t>
            </a:r>
          </a:p>
        </p:txBody>
      </p:sp>
      <p:sp>
        <p:nvSpPr>
          <p:cNvPr id="10" name="ตัวแทนข้อความ 386">
            <a:extLst>
              <a:ext uri="{FF2B5EF4-FFF2-40B4-BE49-F238E27FC236}">
                <a16:creationId xmlns:a16="http://schemas.microsoft.com/office/drawing/2014/main" id="{A3ECFF3D-2E54-4EDF-9CE9-C5B3FC47AD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0937" y="3563283"/>
            <a:ext cx="5410504" cy="7301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thaiDist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None/>
              <a:defRPr sz="1867" spc="-107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</p:txBody>
      </p:sp>
      <p:sp>
        <p:nvSpPr>
          <p:cNvPr id="11" name="ตัวแทนข้อความ 103">
            <a:extLst>
              <a:ext uri="{FF2B5EF4-FFF2-40B4-BE49-F238E27FC236}">
                <a16:creationId xmlns:a16="http://schemas.microsoft.com/office/drawing/2014/main" id="{0FF836A3-69DC-4EBB-8E4E-CC4715C3C6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0938" y="1223730"/>
            <a:ext cx="5646628" cy="20709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7200" b="1" baseline="0">
                <a:solidFill>
                  <a:schemeClr val="tx1"/>
                </a:solidFill>
                <a:latin typeface="+mj-lt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US" dirty="0"/>
              <a:t>MARKETING BUSINESS </a:t>
            </a:r>
          </a:p>
        </p:txBody>
      </p:sp>
    </p:spTree>
    <p:extLst>
      <p:ext uri="{BB962C8B-B14F-4D97-AF65-F5344CB8AC3E}">
        <p14:creationId xmlns:p14="http://schemas.microsoft.com/office/powerpoint/2010/main" val="20685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5EAA2E9-7975-454D-93C1-7A0DF860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143DAFC-5BF3-4BB5-87A8-31ACE50D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85E3977-3DDF-44E9-93BD-F0C0D0145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AD10DF5-90C8-463E-9EDE-10D1A7A6C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5BDC44E-DE87-4EF5-A82F-40CA16CA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122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B9C5470-4825-41CC-A472-4FD727A03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DF2E06C-D47A-489F-8A79-FCD7FAA8D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171924E-EA3D-4162-9461-53BE710B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AA672B7-6D87-4C63-B75F-94513D770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1CCC04F-0D5E-498F-B6A6-4C65C082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64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16D2587-5697-4835-BBB5-C0521817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862FC4E-FC2C-4E62-98C0-8C073B35F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D634480-D4AB-4042-91F3-DA463A8E1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B2CA8DF-182E-4127-88A1-AC1D1626C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5280E94-157C-49E6-AC0B-E306ECE7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8FE9AE5-9789-454C-96B4-21EABA7E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024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FA8E197-9B0E-4CBC-99CC-021A44BA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478EAE7-3F29-4AF4-956B-BDB704E0D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197E489-4B01-4140-B760-692229E64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8964E19-1628-41F1-9DA4-0918A8E7B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10C458D-D9CD-4E92-8232-8E50B807D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A6974759-7BF4-491D-88DC-21A9B59C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4FCA5E7-D9C0-4D22-96E3-B3D3F5B78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C0E60D2-51D9-4739-AFC3-C21915FA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061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C6CED8D-FF89-4323-BC79-AE3FD06A8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F9FCAD51-DC07-43A0-813D-3688CF9D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DBBF4FA-2AB7-49A3-AED3-2442B7D6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45CF313-E49D-49DD-930E-E5496462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378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D3E3FD2-CC54-4C75-928C-9B69E1E6D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8C7A160-2684-43CC-A2BB-4C545697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B8F3BC13-3260-4E1A-9910-40A11D6C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206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C182191-2587-4367-91A5-322B107E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9BC2FDA-3A94-4D98-A992-309DA4F72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801AAEEF-C3B7-4660-8343-5C9C99FB5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675FB11-16FE-46A7-826E-CC6DB3AD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04525A3-3555-4658-8ACD-5CCE61F4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C513A5B-692E-4BA0-A655-6C571EF2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398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DD7DD0E-ABA3-4D86-91F8-6CE22C149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7DBE5DD3-78F8-4A08-9C44-A1DC55B4D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4224A2F-2349-4A3B-BFBD-F8E7DB940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4FC5FD7-A891-4C21-AEC9-8556AAF7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155B126-5FD2-45C8-A689-35AC35AC6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FF32ADB-C880-41AD-A67B-3E88891A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584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BF3112DD-A597-4F2F-B077-AEE79F90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FC56523-5C7E-4245-AA28-D22A8371E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AEB9B25-DC7D-4F02-BDE4-5999FD72D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6D17-F989-4025-9A46-0E8AF267D7DE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E7F3E51-1806-4495-B9A3-8FB188F72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D701D23-DD37-4D33-80ED-27AEF5323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0D1C8-2B3E-4EE7-A49A-2044466763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502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008E68D-5E06-42B3-95E9-42EDA30A8E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0938" y="1223729"/>
            <a:ext cx="6154638" cy="3899998"/>
          </a:xfrm>
        </p:spPr>
        <p:txBody>
          <a:bodyPr/>
          <a:lstStyle/>
          <a:p>
            <a:r>
              <a:rPr lang="th-TH" sz="480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คู่มือการเบิกค่าใช้จ่าย</a:t>
            </a:r>
          </a:p>
          <a:p>
            <a:endParaRPr lang="th-TH" sz="480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r>
              <a:rPr lang="th-TH" sz="660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การจัดการเรียน</a:t>
            </a:r>
          </a:p>
          <a:p>
            <a:r>
              <a:rPr lang="th-TH" sz="660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การสอน</a:t>
            </a:r>
            <a:endParaRPr lang="en-US" sz="660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0DDFE93-490C-47A8-AC0B-63C4229B6B5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57538" y="638962"/>
            <a:ext cx="4203524" cy="584768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r>
              <a:rPr lang="th-TH" sz="2000" b="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ค่าสอนพิเศษ ค่าสอนเกินภาระงานสอน</a:t>
            </a:r>
            <a:endParaRPr lang="en-US" sz="2000" b="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0205E5D-4C14-4587-B4A5-B9A19A6A6AAA}"/>
              </a:ext>
            </a:extLst>
          </p:cNvPr>
          <p:cNvCxnSpPr>
            <a:cxnSpLocks/>
          </p:cNvCxnSpPr>
          <p:nvPr/>
        </p:nvCxnSpPr>
        <p:spPr>
          <a:xfrm>
            <a:off x="536500" y="2466846"/>
            <a:ext cx="527608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4187BF3-FB3D-4421-96E2-3251D794E22D}"/>
              </a:ext>
            </a:extLst>
          </p:cNvPr>
          <p:cNvGrpSpPr/>
          <p:nvPr/>
        </p:nvGrpSpPr>
        <p:grpSpPr>
          <a:xfrm>
            <a:off x="6441831" y="481036"/>
            <a:ext cx="1022063" cy="5608300"/>
            <a:chOff x="5208098" y="526418"/>
            <a:chExt cx="777244" cy="4554936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51DEE2A-5FBD-4877-B68A-9F227FC5655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96721" y="923175"/>
              <a:ext cx="1" cy="4158179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7A8C351-29FE-482D-9625-C00E943B6D25}"/>
                </a:ext>
              </a:extLst>
            </p:cNvPr>
            <p:cNvGrpSpPr/>
            <p:nvPr/>
          </p:nvGrpSpPr>
          <p:grpSpPr>
            <a:xfrm>
              <a:off x="5208102" y="526418"/>
              <a:ext cx="777240" cy="777240"/>
              <a:chOff x="5208104" y="526418"/>
              <a:chExt cx="777240" cy="777240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77925F0C-C46F-4F80-8DE3-51046A7DC01B}"/>
                  </a:ext>
                </a:extLst>
              </p:cNvPr>
              <p:cNvSpPr/>
              <p:nvPr/>
            </p:nvSpPr>
            <p:spPr>
              <a:xfrm>
                <a:off x="5208104" y="526418"/>
                <a:ext cx="777240" cy="7772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0BD7837-AFA8-45CC-AFE9-C23694E62855}"/>
                  </a:ext>
                </a:extLst>
              </p:cNvPr>
              <p:cNvSpPr txBox="1"/>
              <p:nvPr/>
            </p:nvSpPr>
            <p:spPr>
              <a:xfrm flipH="1">
                <a:off x="5208104" y="667751"/>
                <a:ext cx="777239" cy="500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733" b="1" dirty="0"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latin typeface="+mj-lt"/>
                    <a:cs typeface="+mj-cs"/>
                  </a:rPr>
                  <a:t>1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06C3CEC-5C1A-4C7E-ACDC-4EDAC645407E}"/>
                </a:ext>
              </a:extLst>
            </p:cNvPr>
            <p:cNvGrpSpPr/>
            <p:nvPr/>
          </p:nvGrpSpPr>
          <p:grpSpPr>
            <a:xfrm>
              <a:off x="5208102" y="1497824"/>
              <a:ext cx="777240" cy="777240"/>
              <a:chOff x="5208104" y="359090"/>
              <a:chExt cx="777240" cy="777240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C31D784B-10AF-438C-834A-763FF8C5F95F}"/>
                  </a:ext>
                </a:extLst>
              </p:cNvPr>
              <p:cNvSpPr/>
              <p:nvPr/>
            </p:nvSpPr>
            <p:spPr>
              <a:xfrm>
                <a:off x="5208104" y="359090"/>
                <a:ext cx="777240" cy="7772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1404D38-70BB-455C-A14C-7E9C5DBE52B5}"/>
                  </a:ext>
                </a:extLst>
              </p:cNvPr>
              <p:cNvSpPr txBox="1"/>
              <p:nvPr/>
            </p:nvSpPr>
            <p:spPr>
              <a:xfrm flipH="1">
                <a:off x="5208104" y="500424"/>
                <a:ext cx="777239" cy="500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733" b="1" dirty="0"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latin typeface="+mj-lt"/>
                    <a:cs typeface="+mj-cs"/>
                  </a:rPr>
                  <a:t>2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2C87CA8-83B4-4EE0-BEF0-2CB92156FBB2}"/>
                </a:ext>
              </a:extLst>
            </p:cNvPr>
            <p:cNvGrpSpPr/>
            <p:nvPr/>
          </p:nvGrpSpPr>
          <p:grpSpPr>
            <a:xfrm>
              <a:off x="5208102" y="2530488"/>
              <a:ext cx="777240" cy="777240"/>
              <a:chOff x="5208104" y="253020"/>
              <a:chExt cx="777240" cy="777240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3D3B3074-58F8-4B62-8431-1C7F61BB0346}"/>
                  </a:ext>
                </a:extLst>
              </p:cNvPr>
              <p:cNvSpPr/>
              <p:nvPr/>
            </p:nvSpPr>
            <p:spPr>
              <a:xfrm>
                <a:off x="5208104" y="253020"/>
                <a:ext cx="777240" cy="7772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5E91498-A9A3-4B59-AFD3-5D55C90EBEC2}"/>
                  </a:ext>
                </a:extLst>
              </p:cNvPr>
              <p:cNvSpPr txBox="1"/>
              <p:nvPr/>
            </p:nvSpPr>
            <p:spPr>
              <a:xfrm flipH="1">
                <a:off x="5208104" y="394353"/>
                <a:ext cx="777239" cy="500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733" b="1" dirty="0"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latin typeface="+mj-lt"/>
                    <a:cs typeface="+mj-cs"/>
                  </a:rPr>
                  <a:t>3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131287B-13C2-4159-9E20-A3431A2E8184}"/>
                </a:ext>
              </a:extLst>
            </p:cNvPr>
            <p:cNvGrpSpPr/>
            <p:nvPr/>
          </p:nvGrpSpPr>
          <p:grpSpPr>
            <a:xfrm>
              <a:off x="5208098" y="3519868"/>
              <a:ext cx="777243" cy="777240"/>
              <a:chOff x="5208100" y="103666"/>
              <a:chExt cx="777243" cy="777240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B0A4D05-4485-4E63-A153-A0A6A956F466}"/>
                  </a:ext>
                </a:extLst>
              </p:cNvPr>
              <p:cNvSpPr/>
              <p:nvPr/>
            </p:nvSpPr>
            <p:spPr>
              <a:xfrm>
                <a:off x="5208103" y="103666"/>
                <a:ext cx="777240" cy="7772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D2B8E46-35BD-449B-87D6-F58ABCC1538F}"/>
                  </a:ext>
                </a:extLst>
              </p:cNvPr>
              <p:cNvSpPr txBox="1"/>
              <p:nvPr/>
            </p:nvSpPr>
            <p:spPr>
              <a:xfrm flipH="1">
                <a:off x="5208100" y="244999"/>
                <a:ext cx="777239" cy="500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733" b="1" dirty="0"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latin typeface="+mj-lt"/>
                    <a:cs typeface="+mj-cs"/>
                  </a:rPr>
                  <a:t>4</a:t>
                </a:r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57" name="Oval 32">
            <a:extLst>
              <a:ext uri="{FF2B5EF4-FFF2-40B4-BE49-F238E27FC236}">
                <a16:creationId xmlns:a16="http://schemas.microsoft.com/office/drawing/2014/main" id="{521843B7-7C94-4149-A3BB-926F003B1802}"/>
              </a:ext>
            </a:extLst>
          </p:cNvPr>
          <p:cNvSpPr/>
          <p:nvPr/>
        </p:nvSpPr>
        <p:spPr>
          <a:xfrm>
            <a:off x="6447922" y="5460450"/>
            <a:ext cx="1022058" cy="9569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>
              <a:gradFill flip="none"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58" name="TextBox 33">
            <a:extLst>
              <a:ext uri="{FF2B5EF4-FFF2-40B4-BE49-F238E27FC236}">
                <a16:creationId xmlns:a16="http://schemas.microsoft.com/office/drawing/2014/main" id="{B3157488-F33D-4D4A-A170-D1B3A7DDA2F1}"/>
              </a:ext>
            </a:extLst>
          </p:cNvPr>
          <p:cNvSpPr txBox="1"/>
          <p:nvPr/>
        </p:nvSpPr>
        <p:spPr>
          <a:xfrm flipH="1">
            <a:off x="6447922" y="5609571"/>
            <a:ext cx="1022057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+mj-lt"/>
                <a:cs typeface="+mj-cs"/>
              </a:rPr>
              <a:t>5</a:t>
            </a:r>
          </a:p>
        </p:txBody>
      </p:sp>
      <p:sp>
        <p:nvSpPr>
          <p:cNvPr id="41" name="Text Placeholder 16">
            <a:extLst>
              <a:ext uri="{FF2B5EF4-FFF2-40B4-BE49-F238E27FC236}">
                <a16:creationId xmlns:a16="http://schemas.microsoft.com/office/drawing/2014/main" id="{CA818B8A-B367-4256-91ED-417B5341CAE5}"/>
              </a:ext>
            </a:extLst>
          </p:cNvPr>
          <p:cNvSpPr txBox="1">
            <a:spLocks/>
          </p:cNvSpPr>
          <p:nvPr/>
        </p:nvSpPr>
        <p:spPr>
          <a:xfrm>
            <a:off x="7557538" y="1863194"/>
            <a:ext cx="4203524" cy="58476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 spc="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b="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ค่าสอนระดับบัณฑิตศึกษา</a:t>
            </a:r>
            <a:endParaRPr lang="en-US" sz="2000" b="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47" name="Text Placeholder 16">
            <a:extLst>
              <a:ext uri="{FF2B5EF4-FFF2-40B4-BE49-F238E27FC236}">
                <a16:creationId xmlns:a16="http://schemas.microsoft.com/office/drawing/2014/main" id="{7BE49E91-2FF4-4912-A78A-813E79905676}"/>
              </a:ext>
            </a:extLst>
          </p:cNvPr>
          <p:cNvSpPr txBox="1">
            <a:spLocks/>
          </p:cNvSpPr>
          <p:nvPr/>
        </p:nvSpPr>
        <p:spPr>
          <a:xfrm>
            <a:off x="7557538" y="3131011"/>
            <a:ext cx="4203524" cy="58476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 spc="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b="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ค่าตอบแทนรายวิชาการค้นคว้าอิสระ</a:t>
            </a:r>
            <a:endParaRPr lang="en-US" sz="2000" b="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F7F949AC-893A-4C22-B2AE-F7C22C7174C3}"/>
              </a:ext>
            </a:extLst>
          </p:cNvPr>
          <p:cNvSpPr txBox="1">
            <a:spLocks/>
          </p:cNvSpPr>
          <p:nvPr/>
        </p:nvSpPr>
        <p:spPr>
          <a:xfrm>
            <a:off x="7557538" y="4286977"/>
            <a:ext cx="4203524" cy="58476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 spc="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b="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ค่าตอบแทนรายวิชาวิทยานิพนธ์</a:t>
            </a:r>
            <a:endParaRPr lang="en-US" sz="2000" b="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55" name="Text Placeholder 16">
            <a:extLst>
              <a:ext uri="{FF2B5EF4-FFF2-40B4-BE49-F238E27FC236}">
                <a16:creationId xmlns:a16="http://schemas.microsoft.com/office/drawing/2014/main" id="{B6399298-2A59-4D2F-8758-31CB9F80B9E0}"/>
              </a:ext>
            </a:extLst>
          </p:cNvPr>
          <p:cNvSpPr txBox="1">
            <a:spLocks/>
          </p:cNvSpPr>
          <p:nvPr/>
        </p:nvSpPr>
        <p:spPr>
          <a:xfrm>
            <a:off x="7557538" y="5609571"/>
            <a:ext cx="4203524" cy="58476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 spc="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b="0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ค่าตอบแทนการสอบวัดคุณสมบัติ</a:t>
            </a:r>
            <a:endParaRPr lang="en-US" sz="2000" b="0" dirty="0"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290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57" name="ชื่อเรื่อง 11">
            <a:extLst>
              <a:ext uri="{FF2B5EF4-FFF2-40B4-BE49-F238E27FC236}">
                <a16:creationId xmlns:a16="http://schemas.microsoft.com/office/drawing/2014/main" id="{6AB992C2-8F0A-4531-86E4-687E453788C7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ค่าตอบแทนรายวิชาการค้นคว้าอิสระ</a:t>
            </a:r>
          </a:p>
        </p:txBody>
      </p:sp>
      <p:graphicFrame>
        <p:nvGraphicFramePr>
          <p:cNvPr id="2" name="ไดอะแกรม 1">
            <a:extLst>
              <a:ext uri="{FF2B5EF4-FFF2-40B4-BE49-F238E27FC236}">
                <a16:creationId xmlns:a16="http://schemas.microsoft.com/office/drawing/2014/main" id="{4D742BA2-B85A-4D55-9CB4-7B5D0DE2D1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8898746"/>
              </p:ext>
            </p:extLst>
          </p:nvPr>
        </p:nvGraphicFramePr>
        <p:xfrm>
          <a:off x="698643" y="1442497"/>
          <a:ext cx="10397447" cy="498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8975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0255D8DA-08C0-4DE0-AC76-1039FEDB260B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อัตราค่าตอบแทนรายวิชาการค้นคว้าอิสระ ในระดับปริญญาโท 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" name="ตาราง 3">
            <a:extLst>
              <a:ext uri="{FF2B5EF4-FFF2-40B4-BE49-F238E27FC236}">
                <a16:creationId xmlns:a16="http://schemas.microsoft.com/office/drawing/2014/main" id="{9E5743E7-151B-4D4E-A0CA-9E9275B20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35147"/>
              </p:ext>
            </p:extLst>
          </p:nvPr>
        </p:nvGraphicFramePr>
        <p:xfrm>
          <a:off x="511328" y="1442496"/>
          <a:ext cx="11298461" cy="515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674">
                  <a:extLst>
                    <a:ext uri="{9D8B030D-6E8A-4147-A177-3AD203B41FA5}">
                      <a16:colId xmlns:a16="http://schemas.microsoft.com/office/drawing/2014/main" val="1237046036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334682899"/>
                    </a:ext>
                  </a:extLst>
                </a:gridCol>
                <a:gridCol w="4314825">
                  <a:extLst>
                    <a:ext uri="{9D8B030D-6E8A-4147-A177-3AD203B41FA5}">
                      <a16:colId xmlns:a16="http://schemas.microsoft.com/office/drawing/2014/main" val="4245726975"/>
                    </a:ext>
                  </a:extLst>
                </a:gridCol>
                <a:gridCol w="2866687">
                  <a:extLst>
                    <a:ext uri="{9D8B030D-6E8A-4147-A177-3AD203B41FA5}">
                      <a16:colId xmlns:a16="http://schemas.microsoft.com/office/drawing/2014/main" val="3739750831"/>
                    </a:ext>
                  </a:extLst>
                </a:gridCol>
              </a:tblGrid>
              <a:tr h="328177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8317460"/>
                  </a:ext>
                </a:extLst>
              </a:tr>
              <a:tr h="1998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(1) ค่าตอบแทนอาจารย์ที่ปรึกษา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1,500 บาทต่อนิสิต 1 คน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บันทึกขออนุมัติเบิกเงินค่าตอบแทนอาจารย์ที่ปรึกษารายวิชาการค้นคว้าอิสระ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ใบสำคัญรับเงินค่าตอบแทนอาจารย์ที่ปรึกษารายวิชาการค้นคว้าอิสระ</a:t>
                      </a:r>
                    </a:p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บันทึกขออนุมัติค่าตอบแทนอาจารย์ที่ปรึกษารายวิชาการค้นคว้าอิสระ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ใบส่งระดับคะแนนตัวอักษร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32)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รายวิชาการค้นคว้าอิสระ ตัวสุดท้าย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ใบส่งแก้ไขระดับคะแนนตัวอักษร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NU33)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รายวิชาการค้นคว้าอิสระ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ตัวสุดท้าย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ผลการตรวจสอบโครงสร้างหลักสูตรรายวิชาการค้นคว้าอิสระของนิสิต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 ประกาศแต่งตั้งอาจารย์ที่ปรึกษาการค้นคว้าอิสระ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1 (1)     </a:t>
                      </a:r>
                      <a:endParaRPr lang="th-TH" sz="15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479316"/>
                  </a:ext>
                </a:extLst>
              </a:tr>
              <a:tr h="32817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(2) ค่าตอบแทนคณะกรรมการสอบการค้นคว้าอิสระที่แต่งตั้งโดยบัณฑิตวิทยาลัย ให้เบิกจ่ายดังนี้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9031746"/>
                  </a:ext>
                </a:extLst>
              </a:tr>
              <a:tr h="328177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สอบนิสิต 1 – 2 คน 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บาทต่อวัน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คณะกรรมการสอบการค้นคว้าอิสระ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ใบสำคัญรับเงินค่าตอบแทน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คณะกรรมการสอบการค้นคว้าอิสระ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บันทึกขออนุมัติค่าตอบแทน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คณะกรรมการสอบการค้นคว้าอิสระ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ประกาศแต่งตั้งคณะกรรมการสอบการค้นคว้าอิสระ นิสิตระดับปริญญาโท แผน 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กำหนดการสอบการค้นคว้าอิสระ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ประกาศแต่งตั้งอาจารย์ที่ปรึกษาการค้นคว้าอิสระ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1 (2)     </a:t>
                      </a:r>
                      <a:endParaRPr lang="th-TH" sz="15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122252"/>
                  </a:ext>
                </a:extLst>
              </a:tr>
              <a:tr h="328177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(ข) สอบนิสิต 3 – 4 คน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2,000 บาทต่อวัน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740151"/>
                  </a:ext>
                </a:extLst>
              </a:tr>
              <a:tr h="999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สอบนิสิต 5 คนขึ้นไป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3,000 บาทต่อวัน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619010"/>
                  </a:ext>
                </a:extLst>
              </a:tr>
              <a:tr h="40016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ทั้งนี้ ผู้ที่ได้รับค่าตอบแทนตามความในข้อ 1 (1) แล้ว ไม่มีสิทธิได้รับค่าตอบแทนตามความใน ข้อ 1 (2) อีก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287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865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0255D8DA-08C0-4DE0-AC76-1039FEDB260B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อัตราค่าตอบแทนรายวิชาการค้นคว้าอิสระ ในระดับปริญญาโท 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" name="ตาราง 3">
            <a:extLst>
              <a:ext uri="{FF2B5EF4-FFF2-40B4-BE49-F238E27FC236}">
                <a16:creationId xmlns:a16="http://schemas.microsoft.com/office/drawing/2014/main" id="{9E5743E7-151B-4D4E-A0CA-9E9275B20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707591"/>
              </p:ext>
            </p:extLst>
          </p:nvPr>
        </p:nvGraphicFramePr>
        <p:xfrm>
          <a:off x="511328" y="1677161"/>
          <a:ext cx="11298463" cy="203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497">
                  <a:extLst>
                    <a:ext uri="{9D8B030D-6E8A-4147-A177-3AD203B41FA5}">
                      <a16:colId xmlns:a16="http://schemas.microsoft.com/office/drawing/2014/main" val="1237046036"/>
                    </a:ext>
                  </a:extLst>
                </a:gridCol>
                <a:gridCol w="2596680">
                  <a:extLst>
                    <a:ext uri="{9D8B030D-6E8A-4147-A177-3AD203B41FA5}">
                      <a16:colId xmlns:a16="http://schemas.microsoft.com/office/drawing/2014/main" val="1054575752"/>
                    </a:ext>
                  </a:extLst>
                </a:gridCol>
                <a:gridCol w="3401643">
                  <a:extLst>
                    <a:ext uri="{9D8B030D-6E8A-4147-A177-3AD203B41FA5}">
                      <a16:colId xmlns:a16="http://schemas.microsoft.com/office/drawing/2014/main" val="2249902707"/>
                    </a:ext>
                  </a:extLst>
                </a:gridCol>
                <a:gridCol w="3401643">
                  <a:extLst>
                    <a:ext uri="{9D8B030D-6E8A-4147-A177-3AD203B41FA5}">
                      <a16:colId xmlns:a16="http://schemas.microsoft.com/office/drawing/2014/main" val="2101454342"/>
                    </a:ext>
                  </a:extLst>
                </a:gridCol>
              </a:tblGrid>
              <a:tr h="47789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8317460"/>
                  </a:ext>
                </a:extLst>
              </a:tr>
              <a:tr h="1374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(3) ค่าตอบแทนการให้คำปรึกษาของอาจารย์ที่ปรึกษา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750 บาทต่อครั้ง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ทั้งนี้ ให้เบิกจ่ายได้ไม่เกิน 3 ครั้งต่อภาคเรียน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ค่าตอบแทนการให้คำปรึกษารายวิชาการค้นคว้าอิสระ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ค่าตอบแทนการให้คำปรึกษา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การให้คำปรึกษารายวิชาการค้นคว้าอิสระและงบประมาณ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6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ประกาศแต่งตั้งอาจารย์ที่ปรึกษาการค้นคว้าอิสระ</a:t>
                      </a:r>
                      <a:endParaRPr lang="th-TH" sz="16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                    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1 (3)    </a:t>
                      </a: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713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863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57" name="ชื่อเรื่อง 11">
            <a:extLst>
              <a:ext uri="{FF2B5EF4-FFF2-40B4-BE49-F238E27FC236}">
                <a16:creationId xmlns:a16="http://schemas.microsoft.com/office/drawing/2014/main" id="{6AB992C2-8F0A-4531-86E4-687E453788C7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ค่าตอบแทนรายวิชาวิทยานิพนธ์</a:t>
            </a:r>
          </a:p>
        </p:txBody>
      </p:sp>
      <p:graphicFrame>
        <p:nvGraphicFramePr>
          <p:cNvPr id="2" name="ไดอะแกรม 1">
            <a:extLst>
              <a:ext uri="{FF2B5EF4-FFF2-40B4-BE49-F238E27FC236}">
                <a16:creationId xmlns:a16="http://schemas.microsoft.com/office/drawing/2014/main" id="{4D742BA2-B85A-4D55-9CB4-7B5D0DE2D1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804953"/>
              </p:ext>
            </p:extLst>
          </p:nvPr>
        </p:nvGraphicFramePr>
        <p:xfrm>
          <a:off x="698643" y="1442497"/>
          <a:ext cx="10397447" cy="498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102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F3E7FA8B-72B7-450A-A158-35D3F9F37129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อัตราค่าตอบแทนรายวิชาวิทยานิพนธ์ ในระดับปริญญาโท 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071B7D2C-895A-4193-AAB5-AA9DE3DBC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44091"/>
              </p:ext>
            </p:extLst>
          </p:nvPr>
        </p:nvGraphicFramePr>
        <p:xfrm>
          <a:off x="511328" y="1482879"/>
          <a:ext cx="11249391" cy="440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578">
                  <a:extLst>
                    <a:ext uri="{9D8B030D-6E8A-4147-A177-3AD203B41FA5}">
                      <a16:colId xmlns:a16="http://schemas.microsoft.com/office/drawing/2014/main" val="307045395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288072217"/>
                    </a:ext>
                  </a:extLst>
                </a:gridCol>
                <a:gridCol w="3631344">
                  <a:extLst>
                    <a:ext uri="{9D8B030D-6E8A-4147-A177-3AD203B41FA5}">
                      <a16:colId xmlns:a16="http://schemas.microsoft.com/office/drawing/2014/main" val="511710978"/>
                    </a:ext>
                  </a:extLst>
                </a:gridCol>
                <a:gridCol w="2521469">
                  <a:extLst>
                    <a:ext uri="{9D8B030D-6E8A-4147-A177-3AD203B41FA5}">
                      <a16:colId xmlns:a16="http://schemas.microsoft.com/office/drawing/2014/main" val="2008341258"/>
                    </a:ext>
                  </a:extLst>
                </a:gridCol>
              </a:tblGrid>
              <a:tr h="309908"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1960624"/>
                  </a:ext>
                </a:extLst>
              </a:tr>
              <a:tr h="30990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(1) ค่าตอบแทนคณะกรรมการพิจารณาโครงร่างวิทยานิพนธ์ 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ค่าตอบแทนคณะกรรมการสอบพิจารณาโครงร่างวิทยานิพนธ์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ค่าตอบแทนกรรมการสอบพิจารณาโครงร่างวิทยานิพนธ์ </a:t>
                      </a:r>
                      <a:endParaRPr lang="en-US" sz="15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ค่าตอบแทนคณะกรรมการสอบพิจารณาโครงร่างวิทยานิพนธ์ </a:t>
                      </a: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หนังสือเชิญเป็นกรรมการสอบพิจารณาโครงร่างวิทยานิพนธ์</a:t>
                      </a:r>
                    </a:p>
                    <a:p>
                      <a:r>
                        <a:rPr lang="th-TH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ประกาศแต่งตั้งคณะกรรมการสอบพิจารณาโครงร่างวิทยานิพนธ์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ประกาศแต่งตั้งอาจารย์ที่ปรึกษาเพื่อควบคุมการทำวิทยานิพนธ์</a:t>
                      </a:r>
                      <a:endParaRPr lang="th-TH" sz="15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2 (1) (2)</a:t>
                      </a:r>
                      <a:endParaRPr lang="th-TH" sz="15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8127759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ประธานคณะกรรมการพิจารณาโครงร่างวิทยานิพนธ์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550 บาท</a:t>
                      </a:r>
                      <a:endParaRPr lang="th-TH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9374792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กรรมการพิจารณาโครงร่างวิทยานิพนธ์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500 บาท</a:t>
                      </a:r>
                      <a:endParaRPr lang="th-TH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063588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อาจารย์บัณฑิตศึกษาในสาขาวิชา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500 บาท</a:t>
                      </a:r>
                      <a:endParaRPr lang="th-TH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6327834"/>
                  </a:ext>
                </a:extLst>
              </a:tr>
              <a:tr h="619816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(ง)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อาจารย์บัณฑิตศึกษาซึ่งเป็นผู้แทนบัณฑิตวิทยาลัย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500 บาท</a:t>
                      </a:r>
                      <a:endParaRPr lang="th-TH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829519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(2) ค่าตอบแทนคณะกรรมการสอบวิทยานิพนธ์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ค่าตอบแทนกรรมการสอบวิทยานิพนธ์</a:t>
                      </a:r>
                      <a:endParaRPr lang="en-US" sz="15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ค่าตอบแทนคณะกรรมการสอบวิทยานิพนธ์</a:t>
                      </a: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หนังสือเชิญเป็นกรรมการสอบวิทยานิพนธ์</a:t>
                      </a:r>
                    </a:p>
                    <a:p>
                      <a:r>
                        <a:rPr lang="th-TH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ประกาศแต่งตั้งคณะกรรมการสอบวิทยานิพนธ์</a:t>
                      </a: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ประกาศแต่งตั้งอาจารย์ที่ปรึกษาเพื่อควบคุมการทำวิทยานิพนธ์</a:t>
                      </a:r>
                      <a:endParaRPr lang="th-TH" sz="15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803770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ประธานคณะกรรมการสอบวิทยานิพนธ์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2,000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166315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กรรมการสอบวิทยานิพนธ์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251487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อาจารย์ประจำ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9466444"/>
                  </a:ext>
                </a:extLst>
              </a:tr>
              <a:tr h="309908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(ง)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ผู้ทรงคุณวุฒิจากภายนอกมหาวิทยาลัย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3656372"/>
                  </a:ext>
                </a:extLst>
              </a:tr>
              <a:tr h="338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(จ) 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อาจารย์บัณฑิตศึกษาซึ่งเป็นผู้แทนบัณฑิตวิทยาลัย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3213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252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graphicFrame>
        <p:nvGraphicFramePr>
          <p:cNvPr id="17" name="ตาราง 2">
            <a:extLst>
              <a:ext uri="{FF2B5EF4-FFF2-40B4-BE49-F238E27FC236}">
                <a16:creationId xmlns:a16="http://schemas.microsoft.com/office/drawing/2014/main" id="{6E8B5832-0F89-454E-B68D-02C47B30C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341160"/>
              </p:ext>
            </p:extLst>
          </p:nvPr>
        </p:nvGraphicFramePr>
        <p:xfrm>
          <a:off x="511328" y="1556227"/>
          <a:ext cx="11149963" cy="3984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222">
                  <a:extLst>
                    <a:ext uri="{9D8B030D-6E8A-4147-A177-3AD203B41FA5}">
                      <a16:colId xmlns:a16="http://schemas.microsoft.com/office/drawing/2014/main" val="387719614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99767612"/>
                    </a:ext>
                  </a:extLst>
                </a:gridCol>
                <a:gridCol w="3629025">
                  <a:extLst>
                    <a:ext uri="{9D8B030D-6E8A-4147-A177-3AD203B41FA5}">
                      <a16:colId xmlns:a16="http://schemas.microsoft.com/office/drawing/2014/main" val="649021341"/>
                    </a:ext>
                  </a:extLst>
                </a:gridCol>
                <a:gridCol w="2945916">
                  <a:extLst>
                    <a:ext uri="{9D8B030D-6E8A-4147-A177-3AD203B41FA5}">
                      <a16:colId xmlns:a16="http://schemas.microsoft.com/office/drawing/2014/main" val="926237762"/>
                    </a:ext>
                  </a:extLst>
                </a:gridCol>
              </a:tblGrid>
              <a:tr h="49801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2119978"/>
                  </a:ext>
                </a:extLst>
              </a:tr>
              <a:tr h="498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(3) ค่าตอบแทนอาจารย์ที่ปรึกษาวิทยานิพนธ์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บันทึกขออนุมัติค่าตอบแทนอาจารย์ที่ปรึกษาวิทยานิพนธ์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ประกาศแต่งตั้งอาจารย์ที่ปรึกษาเพื่อควบคุมการทำวิทยานิพนธ์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ใบส่งระดับคะแนนตัวอักษร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รายวิชาวิทยานิพนธ์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ตัวสุดท้าย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ใบส่งแก้ไขระดับคะแนนตัวอักษร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NU33)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รายวิชาวิทยานิพนธ์ ตัวสุดท้าย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ผลการตรวจสอบโครงสร้างหลักสูตรรายวิชาวิทยานิพนธ์ของนิสิต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2 (3)</a:t>
                      </a: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2096629"/>
                  </a:ext>
                </a:extLst>
              </a:tr>
              <a:tr h="498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หลักสูตรที่มีอัตราค่าลงทะเบียนไม่เกิน 100,000 บาท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บันทึกขออนุมัติค่าตอบแทนอาจารย์ที่ปรึกษาวิทยานิพนธ์</a:t>
                      </a:r>
                    </a:p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</a:t>
                      </a:r>
                      <a:r>
                        <a:rPr lang="th-TH" sz="1600" dirty="0"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ประกาศแต่งตั้งอาจารย์ที่ปรึกษาวิทยานิพนธ์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ใบส่งระดับคะแนนตัวอักษร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NU…)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ใบส่งแก้ไขระดับคะแนนตัวอักษร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NU33)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ผลการตรวจสอบโครงสร้างหลักสูตรรายวิชา..ของนิสิต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9278754"/>
                  </a:ext>
                </a:extLst>
              </a:tr>
              <a:tr h="498013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1) ประธานที่ปรึกษาวิทยานิพนธ์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1,500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บันทึกขออนุมัติค่าตอบแทนอาจารย์ที่ปรึกษาวิทยานิพนธ์</a:t>
                      </a:r>
                    </a:p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</a:t>
                      </a:r>
                      <a:r>
                        <a:rPr lang="th-TH" sz="1600" dirty="0"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ประกาศแต่งตั้งอาจารย์ที่ปรึกษาวิทยานิพนธ์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ใบส่งระดับคะแนนตัวอักษร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NU…)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ใบส่งแก้ไขระดับคะแนนตัวอักษร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NU33)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ผลการตรวจสอบโครงสร้างหลักสูตรรายวิชา..ของนิสิต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2 (3)</a:t>
                      </a: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8020956"/>
                  </a:ext>
                </a:extLst>
              </a:tr>
              <a:tr h="498013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กรรมการที่ปรึกษาวิทยานิพนธ์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750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123540"/>
                  </a:ext>
                </a:extLst>
              </a:tr>
              <a:tr h="498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(ข) หลักสูตรที่มีอัตราค่าลงทะเบียน 100,001 – 200,000 บาท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82470"/>
                  </a:ext>
                </a:extLst>
              </a:tr>
              <a:tr h="498013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1) ประธานที่ปรึกษาวิทยานิพนธ์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2,500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049347"/>
                  </a:ext>
                </a:extLst>
              </a:tr>
              <a:tr h="498013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กรรมการที่ปรึกษาวิทยานิพนธ์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1,250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469492"/>
                  </a:ext>
                </a:extLst>
              </a:tr>
            </a:tbl>
          </a:graphicData>
        </a:graphic>
      </p:graphicFrame>
      <p:sp>
        <p:nvSpPr>
          <p:cNvPr id="19" name="ชื่อเรื่อง 11">
            <a:extLst>
              <a:ext uri="{FF2B5EF4-FFF2-40B4-BE49-F238E27FC236}">
                <a16:creationId xmlns:a16="http://schemas.microsoft.com/office/drawing/2014/main" id="{55F65DE5-FB27-4FEB-A163-57953398C15C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อัตราค่าตอบแทนรายวิชาวิทยานิพนธ์ ในระดับปริญญาโท 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26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F3E7FA8B-72B7-450A-A158-35D3F9F37129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อัตราค่าตอบแทนรายวิชาวิทยานิพนธ์ ในระดับปริญญาเอก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071B7D2C-895A-4193-AAB5-AA9DE3DBC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49342"/>
              </p:ext>
            </p:extLst>
          </p:nvPr>
        </p:nvGraphicFramePr>
        <p:xfrm>
          <a:off x="511328" y="1482878"/>
          <a:ext cx="11249391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578">
                  <a:extLst>
                    <a:ext uri="{9D8B030D-6E8A-4147-A177-3AD203B41FA5}">
                      <a16:colId xmlns:a16="http://schemas.microsoft.com/office/drawing/2014/main" val="307045395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288072217"/>
                    </a:ext>
                  </a:extLst>
                </a:gridCol>
                <a:gridCol w="3631344">
                  <a:extLst>
                    <a:ext uri="{9D8B030D-6E8A-4147-A177-3AD203B41FA5}">
                      <a16:colId xmlns:a16="http://schemas.microsoft.com/office/drawing/2014/main" val="511710978"/>
                    </a:ext>
                  </a:extLst>
                </a:gridCol>
                <a:gridCol w="2521469">
                  <a:extLst>
                    <a:ext uri="{9D8B030D-6E8A-4147-A177-3AD203B41FA5}">
                      <a16:colId xmlns:a16="http://schemas.microsoft.com/office/drawing/2014/main" val="2008341258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1960624"/>
                  </a:ext>
                </a:extLst>
              </a:tr>
              <a:tr h="3200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(1) ค่าตอบแทนคณะกรรมการพิจารณาโครงร่างวิทยานิพนธ์ 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ค่าตอบแทนคณะกรรมการสอบพิจารณาโครงร่างวิทยานิพนธ์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ค่าตอบแทนกรรมการสอบพิจารณาโครงร่างวิทยานิพนธ์ </a:t>
                      </a:r>
                      <a:endParaRPr lang="en-US" sz="15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ค่าตอบแทนคณะกรรมการสอบพิจารณาโครงร่างวิทยานิพนธ์ </a:t>
                      </a: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หนังสือเชิญเป็นกรรมการสอบพิจารณาโครงร่างวิทยานิพนธ์</a:t>
                      </a:r>
                    </a:p>
                    <a:p>
                      <a:r>
                        <a:rPr lang="th-TH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ประกาศแต่งตั้งคณะกรรมการสอบพิจารณาโครงร่างวิทยานิพนธ์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ประกาศแต่งตั้งอาจารย์ที่ปรึกษาเพื่อควบคุมการทำวิทยานิพนธ์</a:t>
                      </a:r>
                      <a:endParaRPr lang="th-TH" sz="15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</a:t>
                      </a:r>
                      <a:r>
                        <a:rPr lang="th-TH" sz="15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(1) (2)</a:t>
                      </a:r>
                      <a:endParaRPr lang="th-TH" sz="1500" u="sng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812775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ประธานคณะกรรมการพิจารณาโครงร่างวิทยานิพนธ์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1,500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937479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กรรมการพิจารณาโครงร่างวิทยานิพนธ์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06358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อาจารย์บัณฑิตศึกษาในสาขาวิชา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632783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(ง)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อาจารย์บัณฑิตศึกษาซึ่งเป็นผู้แทนบัณฑิตวิทยาลัย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82951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(2) ค่าตอบแทนคณะกรรมการสอบวิทยานิพนธ์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ค่าตอบแทนกรรมการสอบวิทยานิพนธ์</a:t>
                      </a:r>
                      <a:endParaRPr lang="en-US" sz="15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ค่าตอบแทนคณะกรรมการสอบวิทยานิพนธ์</a:t>
                      </a: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หนังสือเชิญเป็นกรรมการสอบวิทยานิพนธ์</a:t>
                      </a:r>
                    </a:p>
                    <a:p>
                      <a:r>
                        <a:rPr lang="th-TH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50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ประกาศแต่งตั้งคณะกรรมการสอบวิทยานิพนธ์</a:t>
                      </a:r>
                    </a:p>
                    <a:p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ประกาศแต่งตั้งอาจารย์ที่ปรึกษาเพื่อควบคุมการทำวิทยานิพนธ์</a:t>
                      </a:r>
                      <a:endParaRPr lang="th-TH" sz="15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80377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ประธานคณะกรรมการสอบวิทยานิพนธ์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2,500 บาท</a:t>
                      </a:r>
                      <a:endParaRPr lang="th-TH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16631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กรรมการสอบวิทยานิพนธ์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1,500 บาท</a:t>
                      </a:r>
                      <a:endParaRPr lang="th-TH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2514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อาจารย์ประจำ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1,500 บาท</a:t>
                      </a:r>
                      <a:endParaRPr lang="th-TH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94664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(ง)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ผู้ทรงคุณวุฒิจากภายนอกมหาวิทยาลัย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1,500 บาท</a:t>
                      </a:r>
                      <a:endParaRPr lang="th-TH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365637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(จ)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อาจารย์บัณฑิตศึกษาซึ่งเป็นผู้แทนบัณฑิตวิทยาลัย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1,500 บาท</a:t>
                      </a:r>
                      <a:endParaRPr lang="th-TH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3213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587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8" name="ชื่อเรื่อง 11">
            <a:extLst>
              <a:ext uri="{FF2B5EF4-FFF2-40B4-BE49-F238E27FC236}">
                <a16:creationId xmlns:a16="http://schemas.microsoft.com/office/drawing/2014/main" id="{4D3110D4-01DD-4384-B033-AA59D24CC177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อัตราค่าตอบแทนการสอบวัดคุณสมบัติ ในระดับปริญญาเอก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5" name="ตาราง 2">
            <a:extLst>
              <a:ext uri="{FF2B5EF4-FFF2-40B4-BE49-F238E27FC236}">
                <a16:creationId xmlns:a16="http://schemas.microsoft.com/office/drawing/2014/main" id="{22F168BB-CBC7-4675-B360-583AA2480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73830"/>
              </p:ext>
            </p:extLst>
          </p:nvPr>
        </p:nvGraphicFramePr>
        <p:xfrm>
          <a:off x="511328" y="1505028"/>
          <a:ext cx="1128981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017">
                  <a:extLst>
                    <a:ext uri="{9D8B030D-6E8A-4147-A177-3AD203B41FA5}">
                      <a16:colId xmlns:a16="http://schemas.microsoft.com/office/drawing/2014/main" val="3877196140"/>
                    </a:ext>
                  </a:extLst>
                </a:gridCol>
                <a:gridCol w="2293755">
                  <a:extLst>
                    <a:ext uri="{9D8B030D-6E8A-4147-A177-3AD203B41FA5}">
                      <a16:colId xmlns:a16="http://schemas.microsoft.com/office/drawing/2014/main" val="2281434101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303799066"/>
                    </a:ext>
                  </a:extLst>
                </a:gridCol>
                <a:gridCol w="2895263">
                  <a:extLst>
                    <a:ext uri="{9D8B030D-6E8A-4147-A177-3AD203B41FA5}">
                      <a16:colId xmlns:a16="http://schemas.microsoft.com/office/drawing/2014/main" val="3477820646"/>
                    </a:ext>
                  </a:extLst>
                </a:gridCol>
              </a:tblGrid>
              <a:tr h="323179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85626"/>
                  </a:ext>
                </a:extLst>
              </a:tr>
              <a:tr h="3231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(3) ค่าตอบแทนการสอบวัดคุณสมบัติ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3 (3)</a:t>
                      </a: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4573091"/>
                  </a:ext>
                </a:extLst>
              </a:tr>
              <a:tr h="1263335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ค่าออกข้อสอบ ตรวจข้อสอบและสอบสัมภาษณ์ 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1,000 บาทต่อครั้ง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บันทึกขออนุมัติเบิกเงินค่าออกข้อสอบ ตรวจข้อสอบและสอบสัมภาษณ์ 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ใบสำคัญรับเงินค่าออกข้อสอบ ตรวจข้อสอบและสอบสัมภาษณ์ 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คำสั่งแต่งตั้งคณะกรรมการดำเนินงานสอบวัดคุณสมบัติ สำหรับนิสิตระดับปริญญาเอก</a:t>
                      </a:r>
                    </a:p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คำสั่งแต่งตั้งคณะกรรมการคุมสอบวัดคุณสมบัติ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Qualifying Examination)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สำหรับนิสิตระดับปริญญาเอก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3035677"/>
                  </a:ext>
                </a:extLst>
              </a:tr>
              <a:tr h="1263335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(ง)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ค่าคุมสอบ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600 บาทต่อชั่วโมง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ทั้งนี้ ผู้ที่ได้รับค่าตอบแทนตามความในข้อ 3 (3) (ง) ให้เบิกจ่ายได้ไม่เกิน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 ชั่วโมง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คุมสอบวัดคุณสมบัติ </a:t>
                      </a:r>
                      <a:endParaRPr lang="th-TH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คุมสอบวัดคุณสมบัติ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ใบลงเวลาปฏิบัติงานคณะกรรมการคุมสอบ</a:t>
                      </a:r>
                    </a:p>
                    <a:p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คำสั่งแต่งตั้งคณะกรรมการคุมสอบวัดคุณสมบัติ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Qualifying Examination)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สำหรับนิสิตระดับปริญญาเอก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16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45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464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graphicFrame>
        <p:nvGraphicFramePr>
          <p:cNvPr id="19" name="ตาราง 2">
            <a:extLst>
              <a:ext uri="{FF2B5EF4-FFF2-40B4-BE49-F238E27FC236}">
                <a16:creationId xmlns:a16="http://schemas.microsoft.com/office/drawing/2014/main" id="{DF84098F-7E7C-4ABC-8F3B-E97F7D04D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551254"/>
              </p:ext>
            </p:extLst>
          </p:nvPr>
        </p:nvGraphicFramePr>
        <p:xfrm>
          <a:off x="511328" y="1604013"/>
          <a:ext cx="10989288" cy="3701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928">
                  <a:extLst>
                    <a:ext uri="{9D8B030D-6E8A-4147-A177-3AD203B41FA5}">
                      <a16:colId xmlns:a16="http://schemas.microsoft.com/office/drawing/2014/main" val="3877196140"/>
                    </a:ext>
                  </a:extLst>
                </a:gridCol>
                <a:gridCol w="2127519">
                  <a:extLst>
                    <a:ext uri="{9D8B030D-6E8A-4147-A177-3AD203B41FA5}">
                      <a16:colId xmlns:a16="http://schemas.microsoft.com/office/drawing/2014/main" val="2524555540"/>
                    </a:ext>
                  </a:extLst>
                </a:gridCol>
                <a:gridCol w="3790950">
                  <a:extLst>
                    <a:ext uri="{9D8B030D-6E8A-4147-A177-3AD203B41FA5}">
                      <a16:colId xmlns:a16="http://schemas.microsoft.com/office/drawing/2014/main" val="2488031286"/>
                    </a:ext>
                  </a:extLst>
                </a:gridCol>
                <a:gridCol w="3032891">
                  <a:extLst>
                    <a:ext uri="{9D8B030D-6E8A-4147-A177-3AD203B41FA5}">
                      <a16:colId xmlns:a16="http://schemas.microsoft.com/office/drawing/2014/main" val="700880959"/>
                    </a:ext>
                  </a:extLst>
                </a:gridCol>
              </a:tblGrid>
              <a:tr h="46267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737938"/>
                  </a:ext>
                </a:extLst>
              </a:tr>
              <a:tr h="46267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(4) ค่าตอบแทนอาจารย์ที่ปรึกษาวิทยานิพนธ์ ในหลักสูตรที่มีอัตราค่าลงทะเบียน 200,001 – 300,000 บาท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3 (4)</a:t>
                      </a: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5586346"/>
                  </a:ext>
                </a:extLst>
              </a:tr>
              <a:tr h="1388029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ประธานที่ปรึกษาวิทยานิพนธ์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อัตราไม่เกิน 8,000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ใบสำคัญรับเงินค่าตอบแทนอาจารย์ที่ปรึกษาวิทยานิพนธ์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บันทึกขออนุมัติค่าตอบแทนอาจารย์ที่ปรึกษาวิทยานิพนธ์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ประกาศแต่งตั้งอาจารย์ที่ปรึกษาเพื่อควบคุมการทำวิทยานิพนธ์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ใบส่งระดับคะแนนตัวอักษร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รายวิชาวิทยานิพนธ์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ตัวสุดท้าย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ใบส่งแก้ไขระดับคะแนนตัวอักษร (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NU33)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รายวิชาวิทยานิพนธ์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ตัวสุดท้าย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16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ผลการตรวจสอบโครงสร้างหลักสูตรรายวิชาวิทยานิพนธ์ของนิสิต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เรื่อง กำหนดอัตราค่าตอบแทนรายวิชา การค้นคว้าอิสระ ค่าตอบแทนการพิจารณาโครงร่างวิทยานิพนธ์ และการสอบวิทยานิพนธ์ ค่าตอบแทนการสอบวัดคุณสมบัติ และค่าตอบแทนอาจารย์ที่ปรึกษาวิทยานิพนธ์ ระดับบัณฑิตศึกษา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27 ก.ย. 62 ข้อ 3 (4)</a:t>
                      </a:r>
                      <a:endParaRPr lang="th-TH" sz="160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3035677"/>
                  </a:ext>
                </a:extLst>
              </a:tr>
              <a:tr h="1388029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(ข) กรรมการที่ปรึกษาวิทยานิพนธ์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อัตราคนละไม่เกิน 4,000 บาท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979832"/>
                  </a:ext>
                </a:extLst>
              </a:tr>
            </a:tbl>
          </a:graphicData>
        </a:graphic>
      </p:graphicFrame>
      <p:sp>
        <p:nvSpPr>
          <p:cNvPr id="18" name="ชื่อเรื่อง 11">
            <a:extLst>
              <a:ext uri="{FF2B5EF4-FFF2-40B4-BE49-F238E27FC236}">
                <a16:creationId xmlns:a16="http://schemas.microsoft.com/office/drawing/2014/main" id="{4D3110D4-01DD-4384-B033-AA59D24CC177}"/>
              </a:ext>
            </a:extLst>
          </p:cNvPr>
          <p:cNvSpPr txBox="1">
            <a:spLocks/>
          </p:cNvSpPr>
          <p:nvPr/>
        </p:nvSpPr>
        <p:spPr>
          <a:xfrm>
            <a:off x="511328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อัตราค่าตอบแทนรายวิชาวิทยานิพนธ์ ในระดับปริญญาเอก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69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40BEAD4C-9514-442E-BE30-DC7829880E0E}"/>
              </a:ext>
            </a:extLst>
          </p:cNvPr>
          <p:cNvSpPr txBox="1">
            <a:spLocks/>
          </p:cNvSpPr>
          <p:nvPr/>
        </p:nvSpPr>
        <p:spPr>
          <a:xfrm>
            <a:off x="3254357" y="1982829"/>
            <a:ext cx="5683285" cy="29901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15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8973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57" name="ชื่อเรื่อง 11">
            <a:extLst>
              <a:ext uri="{FF2B5EF4-FFF2-40B4-BE49-F238E27FC236}">
                <a16:creationId xmlns:a16="http://schemas.microsoft.com/office/drawing/2014/main" id="{6AB992C2-8F0A-4531-86E4-687E453788C7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ค่าสอนพิเศษ ค่าสอนเกินภาระงานสอน</a:t>
            </a:r>
            <a:endParaRPr lang="th-TH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ไดอะแกรม 1">
            <a:extLst>
              <a:ext uri="{FF2B5EF4-FFF2-40B4-BE49-F238E27FC236}">
                <a16:creationId xmlns:a16="http://schemas.microsoft.com/office/drawing/2014/main" id="{4D742BA2-B85A-4D55-9CB4-7B5D0DE2D1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0674952"/>
              </p:ext>
            </p:extLst>
          </p:nvPr>
        </p:nvGraphicFramePr>
        <p:xfrm>
          <a:off x="698643" y="1442497"/>
          <a:ext cx="10397447" cy="498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15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BE40AC8D-B954-4E27-9800-77FB6B4F13B5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5682175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บัญชีหมายเลข 1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อัตราเงินสอนพิเศษและค่าสอนเกินภาระงานสอนในสถาบันอุดมศึกษา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C6F3998D-FED0-4544-BA67-96A62C140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11313"/>
              </p:ext>
            </p:extLst>
          </p:nvPr>
        </p:nvGraphicFramePr>
        <p:xfrm>
          <a:off x="1185265" y="1641792"/>
          <a:ext cx="9821469" cy="4220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7636">
                  <a:extLst>
                    <a:ext uri="{9D8B030D-6E8A-4147-A177-3AD203B41FA5}">
                      <a16:colId xmlns:a16="http://schemas.microsoft.com/office/drawing/2014/main" val="3608937304"/>
                    </a:ext>
                  </a:extLst>
                </a:gridCol>
                <a:gridCol w="2196269">
                  <a:extLst>
                    <a:ext uri="{9D8B030D-6E8A-4147-A177-3AD203B41FA5}">
                      <a16:colId xmlns:a16="http://schemas.microsoft.com/office/drawing/2014/main" val="2757856346"/>
                    </a:ext>
                  </a:extLst>
                </a:gridCol>
                <a:gridCol w="2717564">
                  <a:extLst>
                    <a:ext uri="{9D8B030D-6E8A-4147-A177-3AD203B41FA5}">
                      <a16:colId xmlns:a16="http://schemas.microsoft.com/office/drawing/2014/main" val="1561837160"/>
                    </a:ext>
                  </a:extLst>
                </a:gridCol>
              </a:tblGrid>
              <a:tr h="808676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อัตราชั่วโมงละ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8866219"/>
                  </a:ext>
                </a:extLst>
              </a:tr>
              <a:tr h="808676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การสอนระดับปริญญาตรีหรือเทียบเท่า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400 บาท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th-TH" sz="16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หลักฐานการเบิกจ่ายเงินค่าสอนพิเศษและ          ค่าสอนเกินภาระงานสอนในสถาบันอุดมศึกษา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</a:t>
                      </a:r>
                      <a:r>
                        <a:rPr lang="th-TH" sz="16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รายละเอียดแนบประกอบการเบิกจ่ายเงิน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ค่าสอนเกินภาระงานสอน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algn="l"/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ตารางสอนของอาจารย์ผู้ขอเบิกเงิน </a:t>
                      </a:r>
                    </a:p>
                    <a:p>
                      <a:pPr algn="l"/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จากระบบทะเบียนออนไลน์ของมหาวิทยาลัย</a:t>
                      </a:r>
                    </a:p>
                    <a:p>
                      <a:pPr algn="l"/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ใบของดสอนและสอนชดเชย (ถ้ามี)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4428707"/>
                  </a:ext>
                </a:extLst>
              </a:tr>
              <a:tr h="808676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การสอนระดับบัณฑิตศึกษาหรือเทียบเท่า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540 บาท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045838"/>
                  </a:ext>
                </a:extLst>
              </a:tr>
              <a:tr h="1794594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ผู้ได้รับเชิญให้สอนตามข้อ 14.3 ที่มิได้เป็นข้าราชการหรือลูกจ้างของทางราชการ หรือพนักงานหรือลูกจ้างของรัฐวิสาหกิจ ให้ได้รับเงินค่าสอนพิเศษเพิ่มขึ้นอีกหนึ่งเท่าของอัตรา เงินค่าสอนพิเศษตาม 1 หรือ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0448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1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332AF4C6-644D-4572-B66A-EA906230CD6B}"/>
              </a:ext>
            </a:extLst>
          </p:cNvPr>
          <p:cNvSpPr txBox="1">
            <a:spLocks/>
          </p:cNvSpPr>
          <p:nvPr/>
        </p:nvSpPr>
        <p:spPr>
          <a:xfrm>
            <a:off x="683455" y="515426"/>
            <a:ext cx="6631745" cy="885334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บัญชีหมายเลข 4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การสอนในสถาบันอุดมศึกษา ที่ผู้ทำการสอนมีสิทธิได้รับเงินค่าสอนเกินภาระงานสอนสำหรับหน่วยชั่วโมงที่สอนนอกเหนือจากจำนวนหน่วยชั่วโมงที่ต้องทำการสอนในหนึ่งภาคการศึกษา</a:t>
            </a: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1B606192-1153-4EFC-A2EA-59A1F12C8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05974"/>
              </p:ext>
            </p:extLst>
          </p:nvPr>
        </p:nvGraphicFramePr>
        <p:xfrm>
          <a:off x="1344739" y="1601041"/>
          <a:ext cx="9502522" cy="4382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0140">
                  <a:extLst>
                    <a:ext uri="{9D8B030D-6E8A-4147-A177-3AD203B41FA5}">
                      <a16:colId xmlns:a16="http://schemas.microsoft.com/office/drawing/2014/main" val="3162099002"/>
                    </a:ext>
                  </a:extLst>
                </a:gridCol>
                <a:gridCol w="2833050">
                  <a:extLst>
                    <a:ext uri="{9D8B030D-6E8A-4147-A177-3AD203B41FA5}">
                      <a16:colId xmlns:a16="http://schemas.microsoft.com/office/drawing/2014/main" val="2512803835"/>
                    </a:ext>
                  </a:extLst>
                </a:gridCol>
                <a:gridCol w="2499332">
                  <a:extLst>
                    <a:ext uri="{9D8B030D-6E8A-4147-A177-3AD203B41FA5}">
                      <a16:colId xmlns:a16="http://schemas.microsoft.com/office/drawing/2014/main" val="3589630915"/>
                    </a:ext>
                  </a:extLst>
                </a:gridCol>
              </a:tblGrid>
              <a:tr h="639753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ตำแหน่งของผู้ทำการสอน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ระดับการศึกษาที่ทำการสอน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จำนวนหน่วยชั่วโมงที่ต้องทำการสอนในหนึ่งภาคการศึกษา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209589"/>
                  </a:ext>
                </a:extLst>
              </a:tr>
              <a:tr h="1736472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ตำแหน่งวิชาการซึ่งทำหน้าที่สอนและวิจัยหรือทำหน้าที่วิจัยโดยเฉพาะ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(1) ศาสตราจารย์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(2) รองศาสตราจารย์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(3) ผู้ช่วยศาสตราจารย์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(4) อาจารย์ หรือตำแหน่งอื่นตามที่ </a:t>
                      </a:r>
                      <a:r>
                        <a:rPr lang="th-TH" sz="180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ก.พ.อ</a:t>
                      </a:r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กำหนด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สอนระดับปริญญาตรีขึ้นไปหรือเทียบเท่า                ในสถาบันอุดมศึกษาที่ตนสังกัดหรือในสถาบันอุดมศึกษาอื่น ตามโครงการแลกเปลี่ยนอาจารย์ระหว่างสถาบันอุดมศึกษา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ทวิภาค 150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ไตรภาค 120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จตุรภาค 100 หน่วยชั่วโมง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02282"/>
                  </a:ext>
                </a:extLst>
              </a:tr>
              <a:tr h="2005267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ผู้บริหาร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(1) อธิการบดี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(2) รองอธิการบดี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(3) คณบดี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(4) หัวหน้าหน่วยงานที่เรียกชื่ออย่างอื่นที่มีฐานะเทียบเท่าคณะ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(5) ผู้ช่วยอธิการบดี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สอนระดับปริญญาตรีขึ้นไปหรือเทียบเท่า              ในสถาบันอุดมศึกษาที่ตนสังกัด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ทวิภาค 45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ไตรภาค 36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จตุรภาค 30 หน่วยชั่วโมง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0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28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332AF4C6-644D-4572-B66A-EA906230CD6B}"/>
              </a:ext>
            </a:extLst>
          </p:cNvPr>
          <p:cNvSpPr txBox="1">
            <a:spLocks/>
          </p:cNvSpPr>
          <p:nvPr/>
        </p:nvSpPr>
        <p:spPr>
          <a:xfrm>
            <a:off x="683455" y="515426"/>
            <a:ext cx="6631745" cy="885334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บัญชีหมายเลข 4 (ต่อ)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การสอนในสถาบันอุดมศึกษา ที่ผู้ทำการสอนมีสิทธิได้รับเงินค่าสอนเกินภาระงานสอนสำหรับหน่วยชั่วโมงที่สอนนอกเหนือจากจำนวนหน่วยชั่วโมงที่ต้องทำการสอนในหนึ่งภาคการศึกษา</a:t>
            </a: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1B606192-1153-4EFC-A2EA-59A1F12C8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28074"/>
              </p:ext>
            </p:extLst>
          </p:nvPr>
        </p:nvGraphicFramePr>
        <p:xfrm>
          <a:off x="1344739" y="1601041"/>
          <a:ext cx="9502522" cy="4382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0140">
                  <a:extLst>
                    <a:ext uri="{9D8B030D-6E8A-4147-A177-3AD203B41FA5}">
                      <a16:colId xmlns:a16="http://schemas.microsoft.com/office/drawing/2014/main" val="3162099002"/>
                    </a:ext>
                  </a:extLst>
                </a:gridCol>
                <a:gridCol w="2833050">
                  <a:extLst>
                    <a:ext uri="{9D8B030D-6E8A-4147-A177-3AD203B41FA5}">
                      <a16:colId xmlns:a16="http://schemas.microsoft.com/office/drawing/2014/main" val="2512803835"/>
                    </a:ext>
                  </a:extLst>
                </a:gridCol>
                <a:gridCol w="2499332">
                  <a:extLst>
                    <a:ext uri="{9D8B030D-6E8A-4147-A177-3AD203B41FA5}">
                      <a16:colId xmlns:a16="http://schemas.microsoft.com/office/drawing/2014/main" val="3589630915"/>
                    </a:ext>
                  </a:extLst>
                </a:gridCol>
              </a:tblGrid>
              <a:tr h="639753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ตำแหน่งของผู้ทำการสอน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ระดับการศึกษาที่ทำการสอน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จำนวนหน่วยชั่วโมงที่ต้องทำการสอนในหนึ่งภาคการศึกษา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209589"/>
                  </a:ext>
                </a:extLst>
              </a:tr>
              <a:tr h="1736472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ผู้บริหาร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(1) รองคณบดี หรือรองหัวหน้าหน่วยงานที่เรียกชื่ออย่างอื่นที่มีฐานะเทียบเท่าคณะ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(2) ผู้อำนวยการกอง หรือหัวหน้าหน่วยงานที่เรียกชื่ออย่างอื่นที่มีฐานะเทียบเท่ากองตามที่ </a:t>
                      </a:r>
                      <a:r>
                        <a:rPr lang="th-TH" sz="180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ก.พ.อ</a:t>
                      </a:r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กำหนด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(3) ตำแหน่งอื่นตามที่ </a:t>
                      </a:r>
                      <a:r>
                        <a:rPr lang="th-TH" sz="180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ก.พ.อ</a:t>
                      </a:r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กำหนด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สอนระดับปริญญาตรีขึ้นไปหรือเทียบเท่า                ในสถาบันอุดมศึกษาที่ตนสังกัด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ทวิภาค 90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ไตรภาค 72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จตุรภาค 60 หน่วยชั่วโมง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02282"/>
                  </a:ext>
                </a:extLst>
              </a:tr>
              <a:tr h="2005267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ผู้ทำหน้าที่สอนและวิจัยหรือทำหน้าที่วิจัยโดยเฉพาะ และได้รับการแต่งตั้งให้ทำหน้าที่ธุรการ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สอนระดับปริญญาตรีขึ้นไปหรือเทียบเท่า              ในสถาบันอุดมศึกษาที่ตนสังกัด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ทวิภาค 105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ไตรภาค 84 หน่วยชั่วโมง</a:t>
                      </a:r>
                    </a:p>
                    <a:p>
                      <a:r>
                        <a:rPr lang="th-TH" sz="1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จตุรภาค 70 หน่วยชั่วโมง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0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47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57" name="ชื่อเรื่อง 11">
            <a:extLst>
              <a:ext uri="{FF2B5EF4-FFF2-40B4-BE49-F238E27FC236}">
                <a16:creationId xmlns:a16="http://schemas.microsoft.com/office/drawing/2014/main" id="{6AB992C2-8F0A-4531-86E4-687E453788C7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ค่าสอนระดับบัณฑิตศึกษา</a:t>
            </a:r>
            <a:endParaRPr lang="th-TH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ไดอะแกรม 1">
            <a:extLst>
              <a:ext uri="{FF2B5EF4-FFF2-40B4-BE49-F238E27FC236}">
                <a16:creationId xmlns:a16="http://schemas.microsoft.com/office/drawing/2014/main" id="{4D742BA2-B85A-4D55-9CB4-7B5D0DE2D1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8417960"/>
              </p:ext>
            </p:extLst>
          </p:nvPr>
        </p:nvGraphicFramePr>
        <p:xfrm>
          <a:off x="1285690" y="1442496"/>
          <a:ext cx="9591860" cy="498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0662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0255D8DA-08C0-4DE0-AC76-1039FEDB260B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หลักเกณฑ์อาจารย์ผู้สอน ระดับบัณฑิตศึกษา</a:t>
            </a:r>
            <a:endParaRPr lang="th-TH" sz="1000" b="1" dirty="0"/>
          </a:p>
        </p:txBody>
      </p:sp>
      <p:graphicFrame>
        <p:nvGraphicFramePr>
          <p:cNvPr id="3" name="ตาราง 3">
            <a:extLst>
              <a:ext uri="{FF2B5EF4-FFF2-40B4-BE49-F238E27FC236}">
                <a16:creationId xmlns:a16="http://schemas.microsoft.com/office/drawing/2014/main" id="{77015191-D416-44AF-8867-BE9F7E78E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56219"/>
              </p:ext>
            </p:extLst>
          </p:nvPr>
        </p:nvGraphicFramePr>
        <p:xfrm>
          <a:off x="683456" y="1593843"/>
          <a:ext cx="10887549" cy="371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2009">
                  <a:extLst>
                    <a:ext uri="{9D8B030D-6E8A-4147-A177-3AD203B41FA5}">
                      <a16:colId xmlns:a16="http://schemas.microsoft.com/office/drawing/2014/main" val="2556051995"/>
                    </a:ext>
                  </a:extLst>
                </a:gridCol>
                <a:gridCol w="3760150">
                  <a:extLst>
                    <a:ext uri="{9D8B030D-6E8A-4147-A177-3AD203B41FA5}">
                      <a16:colId xmlns:a16="http://schemas.microsoft.com/office/drawing/2014/main" val="1191455650"/>
                    </a:ext>
                  </a:extLst>
                </a:gridCol>
                <a:gridCol w="2965390">
                  <a:extLst>
                    <a:ext uri="{9D8B030D-6E8A-4147-A177-3AD203B41FA5}">
                      <a16:colId xmlns:a16="http://schemas.microsoft.com/office/drawing/2014/main" val="579760907"/>
                    </a:ext>
                  </a:extLst>
                </a:gridCol>
              </a:tblGrid>
              <a:tr h="488780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9293030"/>
                  </a:ext>
                </a:extLst>
              </a:tr>
              <a:tr h="488780">
                <a:tc gridSpan="3">
                  <a:txBody>
                    <a:bodyPr/>
                    <a:lstStyle/>
                    <a:p>
                      <a:pPr algn="l"/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อาจารย์ผู้สอน</a:t>
                      </a:r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สังกัดคณะศึกษาศาสตร์ มหาวิทยาลัยนเรศวร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ที่มีสิทธิ์รับเงินค่าสอนและค่าคุมสอบจะต้องมีภาระงานสอนขั้นต่ำที่ไม่เบิกค่าสอน ดังนี้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5482781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(ก) ผู้บริหาร หมายถึง คณบดี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จำนวน 3 ชั่วโมง/สัปดาห์/ภาคเรียน (15 สัปดาห์)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เรื่อง อัตราค่าตอบแทนผู้สอน ระดับบัณฑิตศึกษา ลว. 4 พ.ย. 64 ข้อ 5 (3) (5) ข้อ 6 (3) (6)   </a:t>
                      </a:r>
                      <a:endParaRPr lang="th-TH" sz="1600" b="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6089927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(ข) ผู้บริหาร หมายถึง รองคณบดี หัวหน้าภาควิชา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จำนวน 5 ชั่วโมง/สัปดาห์/ภาคเรียน (15 สัปดาห์)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0791800"/>
                  </a:ext>
                </a:extLst>
              </a:tr>
              <a:tr h="900386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(ค) ตำแหน่งวิชาการซึ่งทำหน้าที่สอนและวิจัยหรือทำหน้าที่วิจัยโดยเฉพาะ หมายถึง ศาสตราจารย์ รองศาสตราจารย์ ผู้ช่วยศาสตราจารย์ และอาจารย์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จำนวน 8 ชั่วโมง/สัปดาห์/ภาคเรียน (15 สัปดาห์)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u="sng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และส่วนที่เกินสามารถนำไปคิดเป็นภาระงานในภาคเรียนถัดไป</a:t>
                      </a:r>
                    </a:p>
                    <a:p>
                      <a:r>
                        <a:rPr lang="th-TH" sz="1600" u="sng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ในปีการศึกษาเดียวกันได้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382800"/>
                  </a:ext>
                </a:extLst>
              </a:tr>
              <a:tr h="900386">
                <a:tc gridSpan="2">
                  <a:txBody>
                    <a:bodyPr/>
                    <a:lstStyle/>
                    <a:p>
                      <a:r>
                        <a:rPr lang="th-TH" sz="16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รายวิชาที่มีอาจารย์ผู้สอนทั้งภายในและภายนอก ให้อาจารย์ผู้สอนภายนอกสอนได้ ไม่เกิน 1 ใน 3 ของชั่วโมงสอนในรายวิชานั้น และให้ได้รับค่าสอนเท่ากับอาจารย์ผู้สอนภายใน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0" u="sng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7282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76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0255D8DA-08C0-4DE0-AC76-1039FEDB260B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อัตราค่าตอบแทนการสอนและค่าคุมสอบ ในระดับปริญญาโท 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496FC715-19DD-4584-A1A1-1D4C1F195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938549"/>
              </p:ext>
            </p:extLst>
          </p:nvPr>
        </p:nvGraphicFramePr>
        <p:xfrm>
          <a:off x="683456" y="1360949"/>
          <a:ext cx="1116608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5339">
                  <a:extLst>
                    <a:ext uri="{9D8B030D-6E8A-4147-A177-3AD203B41FA5}">
                      <a16:colId xmlns:a16="http://schemas.microsoft.com/office/drawing/2014/main" val="3877196140"/>
                    </a:ext>
                  </a:extLst>
                </a:gridCol>
                <a:gridCol w="2220160">
                  <a:extLst>
                    <a:ext uri="{9D8B030D-6E8A-4147-A177-3AD203B41FA5}">
                      <a16:colId xmlns:a16="http://schemas.microsoft.com/office/drawing/2014/main" val="1363592482"/>
                    </a:ext>
                  </a:extLst>
                </a:gridCol>
                <a:gridCol w="2825414">
                  <a:extLst>
                    <a:ext uri="{9D8B030D-6E8A-4147-A177-3AD203B41FA5}">
                      <a16:colId xmlns:a16="http://schemas.microsoft.com/office/drawing/2014/main" val="3496657098"/>
                    </a:ext>
                  </a:extLst>
                </a:gridCol>
                <a:gridCol w="2655176">
                  <a:extLst>
                    <a:ext uri="{9D8B030D-6E8A-4147-A177-3AD203B41FA5}">
                      <a16:colId xmlns:a16="http://schemas.microsoft.com/office/drawing/2014/main" val="980957035"/>
                    </a:ext>
                  </a:extLst>
                </a:gridCol>
              </a:tblGrid>
              <a:tr h="310359"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4851802"/>
                  </a:ext>
                </a:extLst>
              </a:tr>
              <a:tr h="31035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(1)  ค่าสอนและค่าคุมสอบปลายภาคเรียน รายวิชาบรรยาย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51858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นิสิต 20 คน ขึ้นไป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 	600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u="sng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ค่าสอน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แบบใบเบิกค่าตอบแทนการสอนและค่าสัญจร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ใบลงเวลาสอนสำหรับอาจารย์ผู้สอน</a:t>
                      </a:r>
                      <a:endParaRPr lang="th-TH" sz="1500" b="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รายละเอียดข้อมูลของวิชาที่ขอเบิกเงินค่าสอน 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จากระบบทะเบียนออนไลน์ของมหาวิทยาลัย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รายชื่อนิสิตรายวิชาที่ขอเบิกเงินค่าสอนจากระบบทะเบียนออนไลน์ของมหาวิทยาลัย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ใบของดสอนและสอนชดเชย (ถ้ามี)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หนังสือเชิญอาจารย์พิเศษ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บันทึกขออนุมัติเชิญอาจารย์พิเศษและงบประมาณ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 </a:t>
                      </a:r>
                    </a:p>
                    <a:p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เรื่อง อัตราค่าตอบแทนผู้สอน ระดับบัณฑิตศึกษา </a:t>
                      </a:r>
                    </a:p>
                    <a:p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4 พ.ย. 64 ข้อ 5 (1) (2) (4) (6)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21700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(ข) นิสิตระหว่าง 10 – 19 คน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	500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140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(ค) นิสิตระหว่าง 5 – 9 คน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 	400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03567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(ง) นิสิตระหว่าง 1 – 4 คน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	200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71310"/>
                  </a:ext>
                </a:extLst>
              </a:tr>
              <a:tr h="3103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(2)  ค่าสอนและค่าคุมสอบปลายภาคเรียน รายวิชาปฏิบัติให้ได้รับกึ่งหนึ่งของอัตราในข้อ 5 (1)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000403"/>
                  </a:ext>
                </a:extLst>
              </a:tr>
              <a:tr h="7537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(4)  ค่าสอนสำหรับผู้ได้รับเชิญให้สอนในฐานะอาจารย์พิเศษ ให้เบิกค่าสอนรายวิชาบรรยาย ชั่วโมงละไม่เกิน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600 บาท และรายวิชาปฏิบัติ ชั่วโมงละไม่เกิน 300 บาท ทั้งนี้ ให้เชิญอาจารย์พิเศษได้ไม่เกินหลักสูตรละ 1 ครั้ง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ต่อภาคการศึกษา (แยกชั้นปี)</a:t>
                      </a: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474330"/>
                  </a:ext>
                </a:extLst>
              </a:tr>
              <a:tr h="11970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(6)  รายวิชาที่ไม่ได้รับค่าสอนให้เชิญอาจารย์พิเศษได้หลักสูตรละ 1 ครั้ง ต่อภาคการศึกษา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(แยกชั้นปี)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และให้เบิกค่าสอนรายวิชาบรรยาย ชั่วโมงละไม่เกิน 600 บาท และรายวิชาปฏิบัติ ชั่วโมงละไม่เกิน 300 บาท</a:t>
                      </a: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500" b="1" u="sng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ค่าคุมสอบปลายภาคเรียน</a:t>
                      </a:r>
                    </a:p>
                    <a:p>
                      <a:pPr algn="l"/>
                      <a:r>
                        <a:rPr lang="th-TH" sz="1500" b="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แบบใบเบิกค่าตอบแทนการคุมสอบและค่าสัญจร</a:t>
                      </a:r>
                    </a:p>
                    <a:p>
                      <a:pPr algn="l"/>
                      <a:r>
                        <a:rPr lang="th-TH" sz="1500" b="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ใบลงเวลาคุมสอบสำหรับอาจารย์ผู้คุมสอบ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รายชื่อนิสิตรายวิชาที่ขอเบิกเงินค่าคุมสอบจากระบบทะเบียนออนไลน์ของมหาวิทยาลัย</a:t>
                      </a: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7606714"/>
                  </a:ext>
                </a:extLst>
              </a:tr>
              <a:tr h="9754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9 อัตราค่าออกและตรวจข้อสอบปลายภาคเรียน ระดับปริญญาโท รายวิชาละ 50 บาท ต่อผู้เข้าสอบ 1 คน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u="sng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ค่าออกและตรวจข้อสอบ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แบบขอเบิกเงินค่าตอบแทนการออกและตรวจข้อสอบ ปริญญาโท (เรียนเสาร์ - อาทิตย์)</a:t>
                      </a:r>
                      <a:endParaRPr lang="en-US" sz="1500" b="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</a:t>
                      </a: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ใบส่งระดับคะแนนตัวอักษร (</a:t>
                      </a:r>
                      <a:r>
                        <a:rPr lang="en-US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NU</a:t>
                      </a:r>
                      <a:r>
                        <a:rPr lang="th-TH" sz="15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32)</a:t>
                      </a:r>
                      <a:endParaRPr lang="en-US" sz="15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ประกาศมหาวิทยาลัยนเรศวร เรื่อง กำหนดอัตราค่าตอบแทนการจัดการเรียนการสอนระดับบัณฑิตศึกษา ลว. 19 ธ.ค. 55 ข้อ 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942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C0FDD58-90AB-4E40-821C-A9143D8906E9}"/>
              </a:ext>
            </a:extLst>
          </p:cNvPr>
          <p:cNvGrpSpPr/>
          <p:nvPr/>
        </p:nvGrpSpPr>
        <p:grpSpPr>
          <a:xfrm>
            <a:off x="-2306464" y="5309888"/>
            <a:ext cx="6470712" cy="2052433"/>
            <a:chOff x="-1729848" y="3982415"/>
            <a:chExt cx="4853034" cy="15393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7644AD9-A622-412F-9A33-D58844B03FDD}"/>
                </a:ext>
              </a:extLst>
            </p:cNvPr>
            <p:cNvGrpSpPr/>
            <p:nvPr/>
          </p:nvGrpSpPr>
          <p:grpSpPr>
            <a:xfrm>
              <a:off x="-871497" y="3982415"/>
              <a:ext cx="3994683" cy="1539325"/>
              <a:chOff x="-871497" y="4514974"/>
              <a:chExt cx="3994683" cy="1539325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8DD2ED3-4F13-4B77-B198-71C750E290F0}"/>
                  </a:ext>
                </a:extLst>
              </p:cNvPr>
              <p:cNvSpPr/>
              <p:nvPr userDrawn="1"/>
            </p:nvSpPr>
            <p:spPr>
              <a:xfrm rot="2700000" flipH="1">
                <a:off x="1638625" y="4569738"/>
                <a:ext cx="1484561" cy="1484561"/>
              </a:xfrm>
              <a:custGeom>
                <a:avLst/>
                <a:gdLst>
                  <a:gd name="connsiteX0" fmla="*/ 1484561 w 1484561"/>
                  <a:gd name="connsiteY0" fmla="*/ 742281 h 1484561"/>
                  <a:gd name="connsiteX1" fmla="*/ 742281 w 1484561"/>
                  <a:gd name="connsiteY1" fmla="*/ 1484562 h 1484561"/>
                  <a:gd name="connsiteX2" fmla="*/ 0 w 1484561"/>
                  <a:gd name="connsiteY2" fmla="*/ 742281 h 1484561"/>
                  <a:gd name="connsiteX3" fmla="*/ 742281 w 1484561"/>
                  <a:gd name="connsiteY3" fmla="*/ 0 h 1484561"/>
                  <a:gd name="connsiteX4" fmla="*/ 1484561 w 1484561"/>
                  <a:gd name="connsiteY4" fmla="*/ 742281 h 1484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4561" h="1484561">
                    <a:moveTo>
                      <a:pt x="1484561" y="742281"/>
                    </a:moveTo>
                    <a:cubicBezTo>
                      <a:pt x="1484561" y="1152231"/>
                      <a:pt x="1152231" y="1484562"/>
                      <a:pt x="742281" y="1484562"/>
                    </a:cubicBezTo>
                    <a:cubicBezTo>
                      <a:pt x="332331" y="1484562"/>
                      <a:pt x="0" y="1152231"/>
                      <a:pt x="0" y="742281"/>
                    </a:cubicBezTo>
                    <a:cubicBezTo>
                      <a:pt x="0" y="332331"/>
                      <a:pt x="332331" y="0"/>
                      <a:pt x="742281" y="0"/>
                    </a:cubicBezTo>
                    <a:cubicBezTo>
                      <a:pt x="1152231" y="0"/>
                      <a:pt x="1484561" y="332331"/>
                      <a:pt x="1484561" y="742281"/>
                    </a:cubicBezTo>
                    <a:close/>
                  </a:path>
                </a:pathLst>
              </a:custGeom>
              <a:noFill/>
              <a:ln w="176200" cap="flat">
                <a:gradFill>
                  <a:gsLst>
                    <a:gs pos="0">
                      <a:schemeClr val="bg2">
                        <a:alpha val="0"/>
                      </a:schemeClr>
                    </a:gs>
                    <a:gs pos="100000">
                      <a:schemeClr val="accent2">
                        <a:alpha val="48000"/>
                      </a:schemeClr>
                    </a:gs>
                  </a:gsLst>
                  <a:lin ang="5400000" scaled="1"/>
                </a:gra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3733" dirty="0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8143F46-F0CA-4D51-8A8E-5893BEBC55AF}"/>
                  </a:ext>
                </a:extLst>
              </p:cNvPr>
              <p:cNvCxnSpPr/>
              <p:nvPr userDrawn="1"/>
            </p:nvCxnSpPr>
            <p:spPr>
              <a:xfrm flipH="1">
                <a:off x="753473" y="4983630"/>
                <a:ext cx="1536192" cy="0"/>
              </a:xfrm>
              <a:prstGeom prst="line">
                <a:avLst/>
              </a:prstGeom>
              <a:noFill/>
              <a:ln w="180975">
                <a:gradFill flip="none" rotWithShape="1">
                  <a:gsLst>
                    <a:gs pos="50000">
                      <a:srgbClr val="6BDC77"/>
                    </a:gs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97DF4C-C131-4B48-A2DD-B878776F1FF9}"/>
                  </a:ext>
                </a:extLst>
              </p:cNvPr>
              <p:cNvSpPr/>
              <p:nvPr userDrawn="1"/>
            </p:nvSpPr>
            <p:spPr>
              <a:xfrm rot="16200000">
                <a:off x="238619" y="3404858"/>
                <a:ext cx="172834" cy="2393066"/>
              </a:xfrm>
              <a:prstGeom prst="rect">
                <a:avLst/>
              </a:prstGeom>
              <a:gradFill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6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733" dirty="0"/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18CDAC2-2D2B-400A-8A3C-070854F44A6F}"/>
                </a:ext>
              </a:extLst>
            </p:cNvPr>
            <p:cNvCxnSpPr/>
            <p:nvPr userDrawn="1"/>
          </p:nvCxnSpPr>
          <p:spPr>
            <a:xfrm flipH="1">
              <a:off x="-1729848" y="4820372"/>
              <a:ext cx="2834640" cy="0"/>
            </a:xfrm>
            <a:prstGeom prst="line">
              <a:avLst/>
            </a:prstGeom>
            <a:noFill/>
            <a:ln w="180975">
              <a:gradFill flip="none" rotWithShape="1">
                <a:gsLst>
                  <a:gs pos="50000">
                    <a:srgbClr val="6BDC77"/>
                  </a:gs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C1834-D4EF-4B74-9E57-AA8A00BE9CC5}"/>
              </a:ext>
            </a:extLst>
          </p:cNvPr>
          <p:cNvSpPr/>
          <p:nvPr/>
        </p:nvSpPr>
        <p:spPr>
          <a:xfrm rot="16200000">
            <a:off x="11734322" y="-1217204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9BAB54-0CD1-4FBC-88AB-1EC1252E8135}"/>
              </a:ext>
            </a:extLst>
          </p:cNvPr>
          <p:cNvGrpSpPr/>
          <p:nvPr/>
        </p:nvGrpSpPr>
        <p:grpSpPr>
          <a:xfrm rot="10800000">
            <a:off x="5138665" y="-775392"/>
            <a:ext cx="824577" cy="2217888"/>
            <a:chOff x="7552506" y="4000909"/>
            <a:chExt cx="618433" cy="166341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831F32-D74F-4036-ABDB-E60F75308465}"/>
                </a:ext>
              </a:extLst>
            </p:cNvPr>
            <p:cNvSpPr/>
            <p:nvPr userDrawn="1"/>
          </p:nvSpPr>
          <p:spPr>
            <a:xfrm>
              <a:off x="7781510" y="4000909"/>
              <a:ext cx="172834" cy="1663416"/>
            </a:xfrm>
            <a:prstGeom prst="rect">
              <a:avLst/>
            </a:prstGeom>
            <a:gradFill>
              <a:gsLst>
                <a:gs pos="2000">
                  <a:schemeClr val="bg2">
                    <a:alpha val="0"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733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B91906-D166-47F9-A739-B9D01F2E2EFC}"/>
                </a:ext>
              </a:extLst>
            </p:cNvPr>
            <p:cNvSpPr/>
            <p:nvPr userDrawn="1"/>
          </p:nvSpPr>
          <p:spPr>
            <a:xfrm>
              <a:off x="7552506" y="4284910"/>
              <a:ext cx="618433" cy="618433"/>
            </a:xfrm>
            <a:custGeom>
              <a:avLst/>
              <a:gdLst>
                <a:gd name="connsiteX0" fmla="*/ 338245 w 618433"/>
                <a:gd name="connsiteY0" fmla="*/ 617121 h 618433"/>
                <a:gd name="connsiteX1" fmla="*/ 1313 w 618433"/>
                <a:gd name="connsiteY1" fmla="*/ 338245 h 618433"/>
                <a:gd name="connsiteX2" fmla="*/ 280189 w 618433"/>
                <a:gd name="connsiteY2" fmla="*/ 1313 h 618433"/>
                <a:gd name="connsiteX3" fmla="*/ 617121 w 618433"/>
                <a:gd name="connsiteY3" fmla="*/ 280189 h 618433"/>
                <a:gd name="connsiteX4" fmla="*/ 338245 w 618433"/>
                <a:gd name="connsiteY4" fmla="*/ 617121 h 6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8433" h="618433">
                  <a:moveTo>
                    <a:pt x="338245" y="617121"/>
                  </a:moveTo>
                  <a:cubicBezTo>
                    <a:pt x="168224" y="632672"/>
                    <a:pt x="17900" y="508266"/>
                    <a:pt x="1313" y="338245"/>
                  </a:cubicBezTo>
                  <a:cubicBezTo>
                    <a:pt x="-14238" y="168224"/>
                    <a:pt x="110168" y="17900"/>
                    <a:pt x="280189" y="1313"/>
                  </a:cubicBezTo>
                  <a:cubicBezTo>
                    <a:pt x="450210" y="-14238"/>
                    <a:pt x="600534" y="110168"/>
                    <a:pt x="617121" y="280189"/>
                  </a:cubicBezTo>
                  <a:cubicBezTo>
                    <a:pt x="632672" y="451247"/>
                    <a:pt x="508266" y="601571"/>
                    <a:pt x="338245" y="617121"/>
                  </a:cubicBezTo>
                  <a:close/>
                </a:path>
              </a:pathLst>
            </a:custGeom>
            <a:noFill/>
            <a:ln w="176202" cap="flat">
              <a:gradFill flip="none" rotWithShape="1">
                <a:gsLst>
                  <a:gs pos="8000">
                    <a:schemeClr val="bg2">
                      <a:alpha val="0"/>
                    </a:schemeClr>
                  </a:gs>
                  <a:gs pos="100000">
                    <a:schemeClr val="accent2">
                      <a:alpha val="24000"/>
                    </a:schemeClr>
                  </a:gs>
                </a:gsLst>
                <a:lin ang="5400000" scaled="1"/>
                <a:tileRect/>
              </a:gradFill>
              <a:prstDash val="solid"/>
              <a:miter/>
            </a:ln>
          </p:spPr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3733"/>
            </a:p>
          </p:txBody>
        </p:sp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0255D8DA-08C0-4DE0-AC76-1039FEDB260B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6179923" cy="80223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อัตราค่าตอบแทนการสอนและค่าคุมสอบ ในระดับปริญญาเอก</a:t>
            </a:r>
          </a:p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คณะศึกษาศาสตร์ มหาวิทยาลัยนเรศวร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496FC715-19DD-4584-A1A1-1D4C1F195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401379"/>
              </p:ext>
            </p:extLst>
          </p:nvPr>
        </p:nvGraphicFramePr>
        <p:xfrm>
          <a:off x="683453" y="1496288"/>
          <a:ext cx="1108893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872">
                  <a:extLst>
                    <a:ext uri="{9D8B030D-6E8A-4147-A177-3AD203B41FA5}">
                      <a16:colId xmlns:a16="http://schemas.microsoft.com/office/drawing/2014/main" val="3877196140"/>
                    </a:ext>
                  </a:extLst>
                </a:gridCol>
                <a:gridCol w="2319403">
                  <a:extLst>
                    <a:ext uri="{9D8B030D-6E8A-4147-A177-3AD203B41FA5}">
                      <a16:colId xmlns:a16="http://schemas.microsoft.com/office/drawing/2014/main" val="1363592482"/>
                    </a:ext>
                  </a:extLst>
                </a:gridCol>
                <a:gridCol w="2697533">
                  <a:extLst>
                    <a:ext uri="{9D8B030D-6E8A-4147-A177-3AD203B41FA5}">
                      <a16:colId xmlns:a16="http://schemas.microsoft.com/office/drawing/2014/main" val="3747539619"/>
                    </a:ext>
                  </a:extLst>
                </a:gridCol>
                <a:gridCol w="2634131">
                  <a:extLst>
                    <a:ext uri="{9D8B030D-6E8A-4147-A177-3AD203B41FA5}">
                      <a16:colId xmlns:a16="http://schemas.microsoft.com/office/drawing/2014/main" val="980957035"/>
                    </a:ext>
                  </a:extLst>
                </a:gridCol>
              </a:tblGrid>
              <a:tr h="300245"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4851802"/>
                  </a:ext>
                </a:extLst>
              </a:tr>
              <a:tr h="30024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(1)  ค่าสอน รายวิชาบรรยาย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51858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นิสิต 8 คน ขึ้นไป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 	1,000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u="sng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ค่าสอน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แบบใบเบิกค่าตอบแทนการสอนและค่าสัญจร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ใบลงเวลาสอนสำหรับอาจารย์ผู้สอน</a:t>
                      </a:r>
                      <a:endParaRPr lang="th-TH" sz="1500" b="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รายละเอียดข้อมูลของวิชาที่ขอเบิกเงินค่าสอน 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จากระบบทะเบียนออนไลน์ของมหาวิทยาลัย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รายชื่อนิสิตรายวิชาที่ขอเบิกเงินค่าสอนจากระบบทะเบียนออนไลน์ของมหาวิทยาลัย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ใบของดสอนและสอนชดเชย (ถ้ามี)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หนังสือเชิญอาจารย์พิเศษ</a:t>
                      </a:r>
                    </a:p>
                    <a:p>
                      <a:pPr algn="l"/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บันทึกขออนุมัติเชิญอาจารย์พิเศษและงบประมาณ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ประกาศคณะศึกษาศาสตร์ มหาวิทยาลัยนเรศวร  </a:t>
                      </a:r>
                    </a:p>
                    <a:p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เรื่อง อัตราค่าตอบแทนผู้สอน ระดับบัณฑิตศึกษา </a:t>
                      </a:r>
                    </a:p>
                    <a:p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4 พ.ย. 64 ข้อ 6 (1) (2) (4) (5) (7)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217007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(ข) นิสิตระหว่าง 5 – 7 คน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	700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1407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(ค) นิสิตระหว่าง 3 – 4 คน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 	500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035677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(ง) นิสิตระหว่าง 1 – 2 คน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ชั่วโมงละไม่เกิน	300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71310"/>
                  </a:ext>
                </a:extLst>
              </a:tr>
              <a:tr h="3002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(2)  ค่าสอน รายวิชาปฏิบัติให้ได้รับกึ่งหนึ่งของอัตราในข้อ 6 (1)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000403"/>
                  </a:ext>
                </a:extLst>
              </a:tr>
              <a:tr h="3002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(4)  ค่าคุมสอบปลายภาคเรียนให้เบิกเท่ากับค่าสอนแต่ไม่เกินชั่วโมงละ 600 บาท</a:t>
                      </a:r>
                      <a:endParaRPr lang="en-US" sz="15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006155"/>
                  </a:ext>
                </a:extLst>
              </a:tr>
              <a:tr h="72916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(5)  ค่าสอนสำหรับผู้ได้รับเชิญให้สอนในฐานะอาจารย์พิเศษ ให้เบิกค่าสอนรายวิชาบรรยาย ชั่วโมงละไม่เกิน 1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500 บาท และรายวิชาปฏิบัติ ชั่วโมงละไม่เกิน 750 บาท ทั้งนี้ ให้เชิญอาจารย์พิเศษได้ไม่เกิน หลักสูตรละ 1 ครั้งต่อภาคการศึกษา (แยกชั้นปี)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474330"/>
                  </a:ext>
                </a:extLst>
              </a:tr>
              <a:tr h="1158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(7)  รายวิชาที่ไม่ได้รับค่าสอนให้เชิญอาจารย์พิเศษได้หลักสูตรละ 1 ครั้ง ต่อภาคการศึกษา (แยกชั้นปี) และให้เบิกค่าสอนรายวิชาบรรยาย ชั่วโมงละไม่เกิน 1,500 บาท และรายวิชาปฏิบัติ ชั่วโมงละไม่เกิน 750 บาท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500" b="1" u="sng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ค่าคุมสอบปลายภาคเรียน</a:t>
                      </a:r>
                    </a:p>
                    <a:p>
                      <a:pPr algn="l"/>
                      <a:r>
                        <a:rPr lang="th-TH" sz="1500" b="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แบบใบเบิกค่าตอบแทนการคุมสอบและค่าสัญจร</a:t>
                      </a:r>
                    </a:p>
                    <a:p>
                      <a:pPr algn="l"/>
                      <a:r>
                        <a:rPr lang="th-TH" sz="1500" b="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ใบลงเวลาคุมสอบสำหรับอาจารย์ผู้คุมสอบ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0" u="non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15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รายชื่อนิสิตรายวิชาที่ขอเบิกเงินค่าคุมสอบจากระบบทะเบียนออนไลน์ของมหาวิทยาลัย</a:t>
                      </a: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5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7606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24829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4685</Words>
  <Application>Microsoft Office PowerPoint</Application>
  <PresentationFormat>แบบจอกว้าง</PresentationFormat>
  <Paragraphs>432</Paragraphs>
  <Slides>19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Prompt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Rossukon kasamul</dc:creator>
  <cp:lastModifiedBy>Rossukon kasamul</cp:lastModifiedBy>
  <cp:revision>40</cp:revision>
  <dcterms:created xsi:type="dcterms:W3CDTF">2024-03-05T16:26:55Z</dcterms:created>
  <dcterms:modified xsi:type="dcterms:W3CDTF">2024-08-12T16:35:22Z</dcterms:modified>
</cp:coreProperties>
</file>